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11" Target="../media/image7.svg" Type="http://schemas.openxmlformats.org/officeDocument/2006/relationships/image"/><Relationship Id="rId2" Target="../media/image1.png" Type="http://schemas.openxmlformats.org/officeDocument/2006/relationships/image"/><Relationship Id="rId3" Target="../media/image40.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4.png" Type="http://schemas.openxmlformats.org/officeDocument/2006/relationships/image"/><Relationship Id="rId14" Target="../media/image5.svg" Type="http://schemas.openxmlformats.org/officeDocument/2006/relationships/image"/><Relationship Id="rId2" Target="../media/image1.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4.png" Type="http://schemas.openxmlformats.org/officeDocument/2006/relationships/image"/><Relationship Id="rId12" Target="../media/image5.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2" Target="../media/image1.pn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 Id="rId6" Target="../media/image46.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2" Target="../media/image1.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2" Target="../media/image1.png" Type="http://schemas.openxmlformats.org/officeDocument/2006/relationships/image"/><Relationship Id="rId3" Target="../media/image54.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58.png" Type="http://schemas.openxmlformats.org/officeDocument/2006/relationships/image"/><Relationship Id="rId4" Target="../media/image59.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2" Target="../media/image1.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2" Target="../media/image1.png" Type="http://schemas.openxmlformats.org/officeDocument/2006/relationships/image"/><Relationship Id="rId3" Target="../media/image60.png" Type="http://schemas.openxmlformats.org/officeDocument/2006/relationships/image"/><Relationship Id="rId4" Target="../media/image61.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4.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31.png" Type="http://schemas.openxmlformats.org/officeDocument/2006/relationships/image"/><Relationship Id="rId28" Target="../media/image32.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31.png" Type="http://schemas.openxmlformats.org/officeDocument/2006/relationships/image"/><Relationship Id="rId28" Target="../media/image32.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28.pn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3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31.png" Type="http://schemas.openxmlformats.org/officeDocument/2006/relationships/image"/><Relationship Id="rId28" Target="../media/image32.svg" Type="http://schemas.openxmlformats.org/officeDocument/2006/relationships/image"/><Relationship Id="rId29" Target="../media/image3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jpeg" Type="http://schemas.openxmlformats.org/officeDocument/2006/relationships/image"/><Relationship Id="rId5" Target="../media/image28.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756169" y="-2147657"/>
            <a:ext cx="4292424" cy="3870986"/>
          </a:xfrm>
          <a:custGeom>
            <a:avLst/>
            <a:gdLst/>
            <a:ahLst/>
            <a:cxnLst/>
            <a:rect r="r" b="b" t="t" l="l"/>
            <a:pathLst>
              <a:path h="3870986" w="4292424">
                <a:moveTo>
                  <a:pt x="0" y="0"/>
                </a:moveTo>
                <a:lnTo>
                  <a:pt x="4292424" y="0"/>
                </a:lnTo>
                <a:lnTo>
                  <a:pt x="4292424" y="3870987"/>
                </a:lnTo>
                <a:lnTo>
                  <a:pt x="0" y="387098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6516362" y="2618544"/>
            <a:ext cx="3575541" cy="3575541"/>
          </a:xfrm>
          <a:custGeom>
            <a:avLst/>
            <a:gdLst/>
            <a:ahLst/>
            <a:cxnLst/>
            <a:rect r="r" b="b" t="t" l="l"/>
            <a:pathLst>
              <a:path h="3575541" w="3575541">
                <a:moveTo>
                  <a:pt x="0" y="0"/>
                </a:moveTo>
                <a:lnTo>
                  <a:pt x="3575541" y="0"/>
                </a:lnTo>
                <a:lnTo>
                  <a:pt x="3575541" y="3575542"/>
                </a:lnTo>
                <a:lnTo>
                  <a:pt x="0" y="357554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91410" y="7542861"/>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007780" y="2287993"/>
            <a:ext cx="11781615" cy="3906093"/>
          </a:xfrm>
          <a:prstGeom prst="rect">
            <a:avLst/>
          </a:prstGeom>
        </p:spPr>
        <p:txBody>
          <a:bodyPr anchor="t" rtlCol="false" tIns="0" lIns="0" bIns="0" rIns="0">
            <a:spAutoFit/>
          </a:bodyPr>
          <a:lstStyle/>
          <a:p>
            <a:pPr algn="ctr">
              <a:lnSpc>
                <a:spcPts val="10056"/>
              </a:lnSpc>
            </a:pPr>
            <a:r>
              <a:rPr lang="en-US" sz="10698">
                <a:solidFill>
                  <a:srgbClr val="000000"/>
                </a:solidFill>
                <a:latin typeface="DM Sans Bold"/>
              </a:rPr>
              <a:t>Internship Project Presentation</a:t>
            </a:r>
          </a:p>
        </p:txBody>
      </p:sp>
      <p:sp>
        <p:nvSpPr>
          <p:cNvPr name="TextBox 17" id="17"/>
          <p:cNvSpPr txBox="true"/>
          <p:nvPr/>
        </p:nvSpPr>
        <p:spPr>
          <a:xfrm rot="0">
            <a:off x="4831481" y="6752465"/>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Akshat Patil</a:t>
            </a:r>
          </a:p>
        </p:txBody>
      </p:sp>
      <p:sp>
        <p:nvSpPr>
          <p:cNvPr name="Freeform 18" id="18"/>
          <p:cNvSpPr/>
          <p:nvPr/>
        </p:nvSpPr>
        <p:spPr>
          <a:xfrm flipH="false" flipV="false" rot="0">
            <a:off x="4468988" y="2844286"/>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29"/>
            <a:stretch>
              <a:fillRect l="-4953" t="0" r="-4953"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73766" y="1311812"/>
            <a:ext cx="9926017" cy="7174452"/>
          </a:xfrm>
          <a:custGeom>
            <a:avLst/>
            <a:gdLst/>
            <a:ahLst/>
            <a:cxnLst/>
            <a:rect r="r" b="b" t="t" l="l"/>
            <a:pathLst>
              <a:path h="7174452" w="9926017">
                <a:moveTo>
                  <a:pt x="0" y="0"/>
                </a:moveTo>
                <a:lnTo>
                  <a:pt x="9926016" y="0"/>
                </a:lnTo>
                <a:lnTo>
                  <a:pt x="9926016" y="7174452"/>
                </a:lnTo>
                <a:lnTo>
                  <a:pt x="0" y="7174452"/>
                </a:lnTo>
                <a:lnTo>
                  <a:pt x="0" y="0"/>
                </a:lnTo>
                <a:close/>
              </a:path>
            </a:pathLst>
          </a:custGeom>
          <a:blipFill>
            <a:blip r:embed="rId3"/>
            <a:stretch>
              <a:fillRect l="0" t="0" r="0" b="0"/>
            </a:stretch>
          </a:blipFill>
        </p:spPr>
      </p:sp>
      <p:grpSp>
        <p:nvGrpSpPr>
          <p:cNvPr name="Group 4" id="4"/>
          <p:cNvGrpSpPr/>
          <p:nvPr/>
        </p:nvGrpSpPr>
        <p:grpSpPr>
          <a:xfrm rot="0">
            <a:off x="11692078" y="1555581"/>
            <a:ext cx="5459518" cy="2313877"/>
            <a:chOff x="0" y="0"/>
            <a:chExt cx="1827618" cy="774589"/>
          </a:xfrm>
        </p:grpSpPr>
        <p:sp>
          <p:nvSpPr>
            <p:cNvPr name="Freeform 5" id="5"/>
            <p:cNvSpPr/>
            <p:nvPr/>
          </p:nvSpPr>
          <p:spPr>
            <a:xfrm flipH="false" flipV="false" rot="0">
              <a:off x="0" y="0"/>
              <a:ext cx="1827618" cy="774589"/>
            </a:xfrm>
            <a:custGeom>
              <a:avLst/>
              <a:gdLst/>
              <a:ahLst/>
              <a:cxnLst/>
              <a:rect r="r" b="b" t="t" l="l"/>
              <a:pathLst>
                <a:path h="774589" w="1827618">
                  <a:moveTo>
                    <a:pt x="21271" y="0"/>
                  </a:moveTo>
                  <a:lnTo>
                    <a:pt x="1806348" y="0"/>
                  </a:lnTo>
                  <a:cubicBezTo>
                    <a:pt x="1818095" y="0"/>
                    <a:pt x="1827618" y="9523"/>
                    <a:pt x="1827618" y="21271"/>
                  </a:cubicBezTo>
                  <a:lnTo>
                    <a:pt x="1827618" y="753319"/>
                  </a:lnTo>
                  <a:cubicBezTo>
                    <a:pt x="1827618" y="758960"/>
                    <a:pt x="1825378" y="764370"/>
                    <a:pt x="1821388" y="768359"/>
                  </a:cubicBezTo>
                  <a:cubicBezTo>
                    <a:pt x="1817399" y="772348"/>
                    <a:pt x="1811989" y="774589"/>
                    <a:pt x="1806348" y="774589"/>
                  </a:cubicBezTo>
                  <a:lnTo>
                    <a:pt x="21271" y="774589"/>
                  </a:lnTo>
                  <a:cubicBezTo>
                    <a:pt x="15629" y="774589"/>
                    <a:pt x="10219" y="772348"/>
                    <a:pt x="6230" y="768359"/>
                  </a:cubicBezTo>
                  <a:cubicBezTo>
                    <a:pt x="2241" y="764370"/>
                    <a:pt x="0" y="758960"/>
                    <a:pt x="0" y="753319"/>
                  </a:cubicBezTo>
                  <a:lnTo>
                    <a:pt x="0" y="21271"/>
                  </a:lnTo>
                  <a:cubicBezTo>
                    <a:pt x="0" y="15629"/>
                    <a:pt x="2241" y="10219"/>
                    <a:pt x="6230" y="6230"/>
                  </a:cubicBezTo>
                  <a:cubicBezTo>
                    <a:pt x="10219" y="2241"/>
                    <a:pt x="15629" y="0"/>
                    <a:pt x="21271" y="0"/>
                  </a:cubicBezTo>
                  <a:close/>
                </a:path>
              </a:pathLst>
            </a:custGeom>
            <a:solidFill>
              <a:srgbClr val="8AB7E2"/>
            </a:solidFill>
          </p:spPr>
        </p:sp>
        <p:sp>
          <p:nvSpPr>
            <p:cNvPr name="TextBox 6" id="6"/>
            <p:cNvSpPr txBox="true"/>
            <p:nvPr/>
          </p:nvSpPr>
          <p:spPr>
            <a:xfrm>
              <a:off x="0" y="85725"/>
              <a:ext cx="1827618" cy="688864"/>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1799782" y="1690804"/>
            <a:ext cx="5351813" cy="1976755"/>
          </a:xfrm>
          <a:prstGeom prst="rect">
            <a:avLst/>
          </a:prstGeom>
        </p:spPr>
        <p:txBody>
          <a:bodyPr anchor="t" rtlCol="false" tIns="0" lIns="0" bIns="0" rIns="0">
            <a:spAutoFit/>
          </a:bodyPr>
          <a:lstStyle/>
          <a:p>
            <a:pPr>
              <a:lnSpc>
                <a:spcPts val="3919"/>
              </a:lnSpc>
            </a:pPr>
            <a:r>
              <a:rPr lang="en-US" sz="2799">
                <a:solidFill>
                  <a:srgbClr val="000000"/>
                </a:solidFill>
                <a:latin typeface="Public Sans"/>
              </a:rPr>
              <a:t>Categorical features: These features have categories (Gender, Married, Self_Employed, Credit_History)</a:t>
            </a:r>
          </a:p>
        </p:txBody>
      </p:sp>
      <p:grpSp>
        <p:nvGrpSpPr>
          <p:cNvPr name="Group 8" id="8"/>
          <p:cNvGrpSpPr/>
          <p:nvPr/>
        </p:nvGrpSpPr>
        <p:grpSpPr>
          <a:xfrm rot="0">
            <a:off x="11692078" y="4446787"/>
            <a:ext cx="5567222" cy="3831240"/>
            <a:chOff x="0" y="0"/>
            <a:chExt cx="1863673" cy="1282539"/>
          </a:xfrm>
        </p:grpSpPr>
        <p:sp>
          <p:nvSpPr>
            <p:cNvPr name="Freeform 9" id="9"/>
            <p:cNvSpPr/>
            <p:nvPr/>
          </p:nvSpPr>
          <p:spPr>
            <a:xfrm flipH="false" flipV="false" rot="0">
              <a:off x="0" y="0"/>
              <a:ext cx="1863673" cy="1282539"/>
            </a:xfrm>
            <a:custGeom>
              <a:avLst/>
              <a:gdLst/>
              <a:ahLst/>
              <a:cxnLst/>
              <a:rect r="r" b="b" t="t" l="l"/>
              <a:pathLst>
                <a:path h="1282539" w="1863673">
                  <a:moveTo>
                    <a:pt x="20859" y="0"/>
                  </a:moveTo>
                  <a:lnTo>
                    <a:pt x="1842814" y="0"/>
                  </a:lnTo>
                  <a:cubicBezTo>
                    <a:pt x="1854334" y="0"/>
                    <a:pt x="1863673" y="9339"/>
                    <a:pt x="1863673" y="20859"/>
                  </a:cubicBezTo>
                  <a:lnTo>
                    <a:pt x="1863673" y="1261680"/>
                  </a:lnTo>
                  <a:cubicBezTo>
                    <a:pt x="1863673" y="1267212"/>
                    <a:pt x="1861476" y="1272518"/>
                    <a:pt x="1857564" y="1276430"/>
                  </a:cubicBezTo>
                  <a:cubicBezTo>
                    <a:pt x="1853652" y="1280342"/>
                    <a:pt x="1848346" y="1282539"/>
                    <a:pt x="1842814" y="1282539"/>
                  </a:cubicBezTo>
                  <a:lnTo>
                    <a:pt x="20859" y="1282539"/>
                  </a:lnTo>
                  <a:cubicBezTo>
                    <a:pt x="15327" y="1282539"/>
                    <a:pt x="10021" y="1280342"/>
                    <a:pt x="6110" y="1276430"/>
                  </a:cubicBezTo>
                  <a:cubicBezTo>
                    <a:pt x="2198" y="1272518"/>
                    <a:pt x="0" y="1267212"/>
                    <a:pt x="0" y="1261680"/>
                  </a:cubicBezTo>
                  <a:lnTo>
                    <a:pt x="0" y="20859"/>
                  </a:lnTo>
                  <a:cubicBezTo>
                    <a:pt x="0" y="15327"/>
                    <a:pt x="2198" y="10021"/>
                    <a:pt x="6110" y="6110"/>
                  </a:cubicBezTo>
                  <a:cubicBezTo>
                    <a:pt x="10021" y="2198"/>
                    <a:pt x="15327" y="0"/>
                    <a:pt x="20859" y="0"/>
                  </a:cubicBezTo>
                  <a:close/>
                </a:path>
              </a:pathLst>
            </a:custGeom>
            <a:solidFill>
              <a:srgbClr val="8AB7E2"/>
            </a:solidFill>
          </p:spPr>
        </p:sp>
        <p:sp>
          <p:nvSpPr>
            <p:cNvPr name="TextBox 10" id="10"/>
            <p:cNvSpPr txBox="true"/>
            <p:nvPr/>
          </p:nvSpPr>
          <p:spPr>
            <a:xfrm>
              <a:off x="0" y="85725"/>
              <a:ext cx="1863673" cy="1196814"/>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11745930" y="4499458"/>
            <a:ext cx="5351813" cy="41154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Public Sans"/>
              </a:rPr>
              <a:t>80% of applicants in the dataset are male.</a:t>
            </a:r>
          </a:p>
          <a:p>
            <a:pPr marL="561341" indent="-280670" lvl="1">
              <a:lnSpc>
                <a:spcPts val="3640"/>
              </a:lnSpc>
              <a:buFont typeface="Arial"/>
              <a:buChar char="•"/>
            </a:pPr>
            <a:r>
              <a:rPr lang="en-US" sz="2600">
                <a:solidFill>
                  <a:srgbClr val="000000"/>
                </a:solidFill>
                <a:latin typeface="Public Sans"/>
              </a:rPr>
              <a:t>Around 65% of the applicants in the dataset are married.</a:t>
            </a:r>
          </a:p>
          <a:p>
            <a:pPr marL="561341" indent="-280670" lvl="1">
              <a:lnSpc>
                <a:spcPts val="3640"/>
              </a:lnSpc>
              <a:buFont typeface="Arial"/>
              <a:buChar char="•"/>
            </a:pPr>
            <a:r>
              <a:rPr lang="en-US" sz="2600">
                <a:solidFill>
                  <a:srgbClr val="000000"/>
                </a:solidFill>
                <a:latin typeface="Public Sans"/>
              </a:rPr>
              <a:t>About 15% of applicants in the dataset are self-employed.</a:t>
            </a:r>
          </a:p>
          <a:p>
            <a:pPr marL="561341" indent="-280670" lvl="1">
              <a:lnSpc>
                <a:spcPts val="3640"/>
              </a:lnSpc>
              <a:buFont typeface="Arial"/>
              <a:buChar char="•"/>
            </a:pPr>
            <a:r>
              <a:rPr lang="en-US" sz="2600">
                <a:solidFill>
                  <a:srgbClr val="000000"/>
                </a:solidFill>
                <a:latin typeface="Public Sans"/>
              </a:rPr>
              <a:t>About 85% of applicants have repaid their debts.</a:t>
            </a:r>
          </a:p>
          <a:p>
            <a:pPr>
              <a:lnSpc>
                <a:spcPts val="3640"/>
              </a:lnSpc>
            </a:pPr>
          </a:p>
        </p:txBody>
      </p:sp>
      <p:sp>
        <p:nvSpPr>
          <p:cNvPr name="Freeform 12" id="1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1927863" y="9357470"/>
            <a:ext cx="4292424" cy="3870986"/>
          </a:xfrm>
          <a:custGeom>
            <a:avLst/>
            <a:gdLst/>
            <a:ahLst/>
            <a:cxnLst/>
            <a:rect r="r" b="b" t="t" l="l"/>
            <a:pathLst>
              <a:path h="3870986" w="4292424">
                <a:moveTo>
                  <a:pt x="0" y="0"/>
                </a:moveTo>
                <a:lnTo>
                  <a:pt x="4292425" y="0"/>
                </a:lnTo>
                <a:lnTo>
                  <a:pt x="4292425" y="3870986"/>
                </a:lnTo>
                <a:lnTo>
                  <a:pt x="0" y="3870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4" id="14"/>
          <p:cNvSpPr/>
          <p:nvPr/>
        </p:nvSpPr>
        <p:spPr>
          <a:xfrm flipH="false" flipV="false" rot="0">
            <a:off x="6850324" y="-789525"/>
            <a:ext cx="3202278" cy="2005426"/>
          </a:xfrm>
          <a:custGeom>
            <a:avLst/>
            <a:gdLst/>
            <a:ahLst/>
            <a:cxnLst/>
            <a:rect r="r" b="b" t="t" l="l"/>
            <a:pathLst>
              <a:path h="2005426" w="3202278">
                <a:moveTo>
                  <a:pt x="0" y="0"/>
                </a:moveTo>
                <a:lnTo>
                  <a:pt x="3202278" y="0"/>
                </a:lnTo>
                <a:lnTo>
                  <a:pt x="3202278" y="2005427"/>
                </a:lnTo>
                <a:lnTo>
                  <a:pt x="0" y="20054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04210" y="671172"/>
            <a:ext cx="12972983" cy="6180776"/>
          </a:xfrm>
          <a:custGeom>
            <a:avLst/>
            <a:gdLst/>
            <a:ahLst/>
            <a:cxnLst/>
            <a:rect r="r" b="b" t="t" l="l"/>
            <a:pathLst>
              <a:path h="6180776" w="12972983">
                <a:moveTo>
                  <a:pt x="0" y="0"/>
                </a:moveTo>
                <a:lnTo>
                  <a:pt x="12972983" y="0"/>
                </a:lnTo>
                <a:lnTo>
                  <a:pt x="12972983" y="6180776"/>
                </a:lnTo>
                <a:lnTo>
                  <a:pt x="0" y="6180776"/>
                </a:lnTo>
                <a:lnTo>
                  <a:pt x="0" y="0"/>
                </a:lnTo>
                <a:close/>
              </a:path>
            </a:pathLst>
          </a:custGeom>
          <a:blipFill>
            <a:blip r:embed="rId3"/>
            <a:stretch>
              <a:fillRect l="0" t="0" r="0" b="0"/>
            </a:stretch>
          </a:blipFill>
        </p:spPr>
      </p:sp>
      <p:grpSp>
        <p:nvGrpSpPr>
          <p:cNvPr name="Group 4" id="4"/>
          <p:cNvGrpSpPr/>
          <p:nvPr/>
        </p:nvGrpSpPr>
        <p:grpSpPr>
          <a:xfrm rot="0">
            <a:off x="1904210" y="7076732"/>
            <a:ext cx="7013710" cy="2697884"/>
            <a:chOff x="0" y="0"/>
            <a:chExt cx="2347897" cy="903139"/>
          </a:xfrm>
        </p:grpSpPr>
        <p:sp>
          <p:nvSpPr>
            <p:cNvPr name="Freeform 5" id="5"/>
            <p:cNvSpPr/>
            <p:nvPr/>
          </p:nvSpPr>
          <p:spPr>
            <a:xfrm flipH="false" flipV="false" rot="0">
              <a:off x="0" y="0"/>
              <a:ext cx="2347897" cy="903139"/>
            </a:xfrm>
            <a:custGeom>
              <a:avLst/>
              <a:gdLst/>
              <a:ahLst/>
              <a:cxnLst/>
              <a:rect r="r" b="b" t="t" l="l"/>
              <a:pathLst>
                <a:path h="903139" w="2347897">
                  <a:moveTo>
                    <a:pt x="16557" y="0"/>
                  </a:moveTo>
                  <a:lnTo>
                    <a:pt x="2331340" y="0"/>
                  </a:lnTo>
                  <a:cubicBezTo>
                    <a:pt x="2335731" y="0"/>
                    <a:pt x="2339942" y="1744"/>
                    <a:pt x="2343047" y="4850"/>
                  </a:cubicBezTo>
                  <a:cubicBezTo>
                    <a:pt x="2346153" y="7955"/>
                    <a:pt x="2347897" y="12166"/>
                    <a:pt x="2347897" y="16557"/>
                  </a:cubicBezTo>
                  <a:lnTo>
                    <a:pt x="2347897" y="886581"/>
                  </a:lnTo>
                  <a:cubicBezTo>
                    <a:pt x="2347897" y="895726"/>
                    <a:pt x="2340484" y="903139"/>
                    <a:pt x="2331340" y="903139"/>
                  </a:cubicBezTo>
                  <a:lnTo>
                    <a:pt x="16557" y="903139"/>
                  </a:lnTo>
                  <a:cubicBezTo>
                    <a:pt x="12166" y="903139"/>
                    <a:pt x="7955" y="901394"/>
                    <a:pt x="4850" y="898289"/>
                  </a:cubicBezTo>
                  <a:cubicBezTo>
                    <a:pt x="1744" y="895184"/>
                    <a:pt x="0" y="890973"/>
                    <a:pt x="0" y="886581"/>
                  </a:cubicBezTo>
                  <a:lnTo>
                    <a:pt x="0" y="16557"/>
                  </a:lnTo>
                  <a:cubicBezTo>
                    <a:pt x="0" y="12166"/>
                    <a:pt x="1744" y="7955"/>
                    <a:pt x="4850" y="4850"/>
                  </a:cubicBezTo>
                  <a:cubicBezTo>
                    <a:pt x="7955" y="1744"/>
                    <a:pt x="12166" y="0"/>
                    <a:pt x="16557" y="0"/>
                  </a:cubicBezTo>
                  <a:close/>
                </a:path>
              </a:pathLst>
            </a:custGeom>
            <a:solidFill>
              <a:srgbClr val="8AB7E2"/>
            </a:solidFill>
          </p:spPr>
        </p:sp>
        <p:sp>
          <p:nvSpPr>
            <p:cNvPr name="TextBox 6" id="6"/>
            <p:cNvSpPr txBox="true"/>
            <p:nvPr/>
          </p:nvSpPr>
          <p:spPr>
            <a:xfrm>
              <a:off x="0" y="85725"/>
              <a:ext cx="2347897" cy="817414"/>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2005985" y="7177750"/>
            <a:ext cx="6911934" cy="1976755"/>
          </a:xfrm>
          <a:prstGeom prst="rect">
            <a:avLst/>
          </a:prstGeom>
        </p:spPr>
        <p:txBody>
          <a:bodyPr anchor="t" rtlCol="false" tIns="0" lIns="0" bIns="0" rIns="0">
            <a:spAutoFit/>
          </a:bodyPr>
          <a:lstStyle/>
          <a:p>
            <a:pPr>
              <a:lnSpc>
                <a:spcPts val="3919"/>
              </a:lnSpc>
            </a:pPr>
            <a:r>
              <a:rPr lang="en-US" sz="2799">
                <a:solidFill>
                  <a:srgbClr val="000000"/>
                </a:solidFill>
                <a:latin typeface="Public Sans"/>
              </a:rPr>
              <a:t>Ordinal features: Variables in categorical features having some order involved (Dependents, Education, Property_Area)</a:t>
            </a:r>
          </a:p>
          <a:p>
            <a:pPr>
              <a:lnSpc>
                <a:spcPts val="3919"/>
              </a:lnSpc>
            </a:pPr>
          </a:p>
        </p:txBody>
      </p:sp>
      <p:grpSp>
        <p:nvGrpSpPr>
          <p:cNvPr name="Group 8" id="8"/>
          <p:cNvGrpSpPr/>
          <p:nvPr/>
        </p:nvGrpSpPr>
        <p:grpSpPr>
          <a:xfrm rot="0">
            <a:off x="9434682" y="7076732"/>
            <a:ext cx="7013710" cy="2697884"/>
            <a:chOff x="0" y="0"/>
            <a:chExt cx="2347897" cy="903139"/>
          </a:xfrm>
        </p:grpSpPr>
        <p:sp>
          <p:nvSpPr>
            <p:cNvPr name="Freeform 9" id="9"/>
            <p:cNvSpPr/>
            <p:nvPr/>
          </p:nvSpPr>
          <p:spPr>
            <a:xfrm flipH="false" flipV="false" rot="0">
              <a:off x="0" y="0"/>
              <a:ext cx="2347897" cy="903139"/>
            </a:xfrm>
            <a:custGeom>
              <a:avLst/>
              <a:gdLst/>
              <a:ahLst/>
              <a:cxnLst/>
              <a:rect r="r" b="b" t="t" l="l"/>
              <a:pathLst>
                <a:path h="903139" w="2347897">
                  <a:moveTo>
                    <a:pt x="16557" y="0"/>
                  </a:moveTo>
                  <a:lnTo>
                    <a:pt x="2331340" y="0"/>
                  </a:lnTo>
                  <a:cubicBezTo>
                    <a:pt x="2335731" y="0"/>
                    <a:pt x="2339942" y="1744"/>
                    <a:pt x="2343047" y="4850"/>
                  </a:cubicBezTo>
                  <a:cubicBezTo>
                    <a:pt x="2346153" y="7955"/>
                    <a:pt x="2347897" y="12166"/>
                    <a:pt x="2347897" y="16557"/>
                  </a:cubicBezTo>
                  <a:lnTo>
                    <a:pt x="2347897" y="886581"/>
                  </a:lnTo>
                  <a:cubicBezTo>
                    <a:pt x="2347897" y="895726"/>
                    <a:pt x="2340484" y="903139"/>
                    <a:pt x="2331340" y="903139"/>
                  </a:cubicBezTo>
                  <a:lnTo>
                    <a:pt x="16557" y="903139"/>
                  </a:lnTo>
                  <a:cubicBezTo>
                    <a:pt x="12166" y="903139"/>
                    <a:pt x="7955" y="901394"/>
                    <a:pt x="4850" y="898289"/>
                  </a:cubicBezTo>
                  <a:cubicBezTo>
                    <a:pt x="1744" y="895184"/>
                    <a:pt x="0" y="890973"/>
                    <a:pt x="0" y="886581"/>
                  </a:cubicBezTo>
                  <a:lnTo>
                    <a:pt x="0" y="16557"/>
                  </a:lnTo>
                  <a:cubicBezTo>
                    <a:pt x="0" y="12166"/>
                    <a:pt x="1744" y="7955"/>
                    <a:pt x="4850" y="4850"/>
                  </a:cubicBezTo>
                  <a:cubicBezTo>
                    <a:pt x="7955" y="1744"/>
                    <a:pt x="12166" y="0"/>
                    <a:pt x="16557" y="0"/>
                  </a:cubicBezTo>
                  <a:close/>
                </a:path>
              </a:pathLst>
            </a:custGeom>
            <a:solidFill>
              <a:srgbClr val="8AB7E2"/>
            </a:solidFill>
          </p:spPr>
        </p:sp>
        <p:sp>
          <p:nvSpPr>
            <p:cNvPr name="TextBox 10" id="10"/>
            <p:cNvSpPr txBox="true"/>
            <p:nvPr/>
          </p:nvSpPr>
          <p:spPr>
            <a:xfrm>
              <a:off x="0" y="85725"/>
              <a:ext cx="2347897" cy="817414"/>
            </a:xfrm>
            <a:prstGeom prst="rect">
              <a:avLst/>
            </a:prstGeom>
          </p:spPr>
          <p:txBody>
            <a:bodyPr anchor="ctr" rtlCol="false" tIns="50800" lIns="50800" bIns="50800" rIns="50800"/>
            <a:lstStyle/>
            <a:p>
              <a:pPr algn="ctr">
                <a:lnSpc>
                  <a:spcPts val="1925"/>
                </a:lnSpc>
              </a:pPr>
            </a:p>
          </p:txBody>
        </p:sp>
      </p:grpSp>
      <p:sp>
        <p:nvSpPr>
          <p:cNvPr name="TextBox 11" id="11"/>
          <p:cNvSpPr txBox="true"/>
          <p:nvPr/>
        </p:nvSpPr>
        <p:spPr>
          <a:xfrm rot="0">
            <a:off x="9304672" y="7010057"/>
            <a:ext cx="6911934" cy="32010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Public Sans"/>
              </a:rPr>
              <a:t>Most of the applicants don’t have dependents.</a:t>
            </a:r>
          </a:p>
          <a:p>
            <a:pPr marL="561341" indent="-280670" lvl="1">
              <a:lnSpc>
                <a:spcPts val="3640"/>
              </a:lnSpc>
              <a:buFont typeface="Arial"/>
              <a:buChar char="•"/>
            </a:pPr>
            <a:r>
              <a:rPr lang="en-US" sz="2600">
                <a:solidFill>
                  <a:srgbClr val="000000"/>
                </a:solidFill>
                <a:latin typeface="Public Sans"/>
              </a:rPr>
              <a:t>About 80% of the applicants are graduates.</a:t>
            </a:r>
          </a:p>
          <a:p>
            <a:pPr marL="561341" indent="-280670" lvl="1">
              <a:lnSpc>
                <a:spcPts val="3640"/>
              </a:lnSpc>
              <a:buFont typeface="Arial"/>
              <a:buChar char="•"/>
            </a:pPr>
            <a:r>
              <a:rPr lang="en-US" sz="2600">
                <a:solidFill>
                  <a:srgbClr val="000000"/>
                </a:solidFill>
                <a:latin typeface="Public Sans"/>
              </a:rPr>
              <a:t>Most of the applicants are from semi-urban areas.</a:t>
            </a:r>
          </a:p>
          <a:p>
            <a:pPr>
              <a:lnSpc>
                <a:spcPts val="3640"/>
              </a:lnSpc>
            </a:pPr>
          </a:p>
        </p:txBody>
      </p:sp>
      <p:sp>
        <p:nvSpPr>
          <p:cNvPr name="Freeform 12" id="12"/>
          <p:cNvSpPr/>
          <p:nvPr/>
        </p:nvSpPr>
        <p:spPr>
          <a:xfrm flipH="false" flipV="false" rot="0">
            <a:off x="17033348" y="-1061786"/>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3" id="13"/>
          <p:cNvSpPr/>
          <p:nvPr/>
        </p:nvSpPr>
        <p:spPr>
          <a:xfrm flipH="false" flipV="false" rot="4747568">
            <a:off x="-2348944" y="282196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4" id="14"/>
          <p:cNvSpPr/>
          <p:nvPr/>
        </p:nvSpPr>
        <p:spPr>
          <a:xfrm flipH="false" flipV="false" rot="0">
            <a:off x="16838917" y="4554688"/>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5" id="15"/>
          <p:cNvSpPr/>
          <p:nvPr/>
        </p:nvSpPr>
        <p:spPr>
          <a:xfrm flipH="false" flipV="false" rot="0">
            <a:off x="1028700" y="9258300"/>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41904" y="209180"/>
            <a:ext cx="10727411" cy="5055320"/>
          </a:xfrm>
          <a:custGeom>
            <a:avLst/>
            <a:gdLst/>
            <a:ahLst/>
            <a:cxnLst/>
            <a:rect r="r" b="b" t="t" l="l"/>
            <a:pathLst>
              <a:path h="5055320" w="10727411">
                <a:moveTo>
                  <a:pt x="0" y="0"/>
                </a:moveTo>
                <a:lnTo>
                  <a:pt x="10727410" y="0"/>
                </a:lnTo>
                <a:lnTo>
                  <a:pt x="10727410" y="5055320"/>
                </a:lnTo>
                <a:lnTo>
                  <a:pt x="0" y="5055320"/>
                </a:lnTo>
                <a:lnTo>
                  <a:pt x="0" y="0"/>
                </a:lnTo>
                <a:close/>
              </a:path>
            </a:pathLst>
          </a:custGeom>
          <a:blipFill>
            <a:blip r:embed="rId3"/>
            <a:stretch>
              <a:fillRect l="0" t="0" r="0" b="0"/>
            </a:stretch>
          </a:blipFill>
        </p:spPr>
      </p:sp>
      <p:sp>
        <p:nvSpPr>
          <p:cNvPr name="Freeform 4" id="4"/>
          <p:cNvSpPr/>
          <p:nvPr/>
        </p:nvSpPr>
        <p:spPr>
          <a:xfrm flipH="false" flipV="false" rot="0">
            <a:off x="1841904" y="5143500"/>
            <a:ext cx="10727411" cy="5001278"/>
          </a:xfrm>
          <a:custGeom>
            <a:avLst/>
            <a:gdLst/>
            <a:ahLst/>
            <a:cxnLst/>
            <a:rect r="r" b="b" t="t" l="l"/>
            <a:pathLst>
              <a:path h="5001278" w="10727411">
                <a:moveTo>
                  <a:pt x="0" y="0"/>
                </a:moveTo>
                <a:lnTo>
                  <a:pt x="10727410" y="0"/>
                </a:lnTo>
                <a:lnTo>
                  <a:pt x="10727410" y="5001278"/>
                </a:lnTo>
                <a:lnTo>
                  <a:pt x="0" y="5001278"/>
                </a:lnTo>
                <a:lnTo>
                  <a:pt x="0" y="0"/>
                </a:lnTo>
                <a:close/>
              </a:path>
            </a:pathLst>
          </a:custGeom>
          <a:blipFill>
            <a:blip r:embed="rId4"/>
            <a:stretch>
              <a:fillRect l="0" t="-3378" r="-1328" b="-2843"/>
            </a:stretch>
          </a:blipFill>
        </p:spPr>
      </p:sp>
      <p:grpSp>
        <p:nvGrpSpPr>
          <p:cNvPr name="Group 5" id="5"/>
          <p:cNvGrpSpPr/>
          <p:nvPr/>
        </p:nvGrpSpPr>
        <p:grpSpPr>
          <a:xfrm rot="0">
            <a:off x="11252962" y="368724"/>
            <a:ext cx="5242322" cy="3209408"/>
            <a:chOff x="0" y="0"/>
            <a:chExt cx="1754911" cy="1074376"/>
          </a:xfrm>
        </p:grpSpPr>
        <p:sp>
          <p:nvSpPr>
            <p:cNvPr name="Freeform 6" id="6"/>
            <p:cNvSpPr/>
            <p:nvPr/>
          </p:nvSpPr>
          <p:spPr>
            <a:xfrm flipH="false" flipV="false" rot="0">
              <a:off x="0" y="0"/>
              <a:ext cx="1754911" cy="1074376"/>
            </a:xfrm>
            <a:custGeom>
              <a:avLst/>
              <a:gdLst/>
              <a:ahLst/>
              <a:cxnLst/>
              <a:rect r="r" b="b" t="t" l="l"/>
              <a:pathLst>
                <a:path h="1074376" w="1754911">
                  <a:moveTo>
                    <a:pt x="22152" y="0"/>
                  </a:moveTo>
                  <a:lnTo>
                    <a:pt x="1732758" y="0"/>
                  </a:lnTo>
                  <a:cubicBezTo>
                    <a:pt x="1744993" y="0"/>
                    <a:pt x="1754911" y="9918"/>
                    <a:pt x="1754911" y="22152"/>
                  </a:cubicBezTo>
                  <a:lnTo>
                    <a:pt x="1754911" y="1052223"/>
                  </a:lnTo>
                  <a:cubicBezTo>
                    <a:pt x="1754911" y="1064458"/>
                    <a:pt x="1744993" y="1074376"/>
                    <a:pt x="1732758" y="1074376"/>
                  </a:cubicBezTo>
                  <a:lnTo>
                    <a:pt x="22152" y="1074376"/>
                  </a:lnTo>
                  <a:cubicBezTo>
                    <a:pt x="9918" y="1074376"/>
                    <a:pt x="0" y="1064458"/>
                    <a:pt x="0" y="1052223"/>
                  </a:cubicBezTo>
                  <a:lnTo>
                    <a:pt x="0" y="22152"/>
                  </a:lnTo>
                  <a:cubicBezTo>
                    <a:pt x="0" y="9918"/>
                    <a:pt x="9918" y="0"/>
                    <a:pt x="22152" y="0"/>
                  </a:cubicBezTo>
                  <a:close/>
                </a:path>
              </a:pathLst>
            </a:custGeom>
            <a:solidFill>
              <a:srgbClr val="8AB7E2"/>
            </a:solidFill>
          </p:spPr>
        </p:sp>
        <p:sp>
          <p:nvSpPr>
            <p:cNvPr name="TextBox 7" id="7"/>
            <p:cNvSpPr txBox="true"/>
            <p:nvPr/>
          </p:nvSpPr>
          <p:spPr>
            <a:xfrm>
              <a:off x="0" y="85725"/>
              <a:ext cx="1754911" cy="988651"/>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1392082" y="480812"/>
            <a:ext cx="5103203" cy="2967355"/>
          </a:xfrm>
          <a:prstGeom prst="rect">
            <a:avLst/>
          </a:prstGeom>
        </p:spPr>
        <p:txBody>
          <a:bodyPr anchor="t" rtlCol="false" tIns="0" lIns="0" bIns="0" rIns="0">
            <a:spAutoFit/>
          </a:bodyPr>
          <a:lstStyle/>
          <a:p>
            <a:pPr>
              <a:lnSpc>
                <a:spcPts val="3919"/>
              </a:lnSpc>
            </a:pPr>
            <a:r>
              <a:rPr lang="en-US" sz="2799">
                <a:solidFill>
                  <a:srgbClr val="000000"/>
                </a:solidFill>
                <a:latin typeface="Public Sans"/>
              </a:rPr>
              <a:t>Numerical features: These features have numerical values (ApplicantIncome, CoapplicantIncome, LoanAmount, Loan_Amount_Term)</a:t>
            </a:r>
          </a:p>
        </p:txBody>
      </p:sp>
      <p:grpSp>
        <p:nvGrpSpPr>
          <p:cNvPr name="Group 9" id="9"/>
          <p:cNvGrpSpPr/>
          <p:nvPr/>
        </p:nvGrpSpPr>
        <p:grpSpPr>
          <a:xfrm rot="0">
            <a:off x="11252962" y="3976572"/>
            <a:ext cx="5242322" cy="6038196"/>
            <a:chOff x="0" y="0"/>
            <a:chExt cx="1754911" cy="2021336"/>
          </a:xfrm>
        </p:grpSpPr>
        <p:sp>
          <p:nvSpPr>
            <p:cNvPr name="Freeform 10" id="10"/>
            <p:cNvSpPr/>
            <p:nvPr/>
          </p:nvSpPr>
          <p:spPr>
            <a:xfrm flipH="false" flipV="false" rot="0">
              <a:off x="0" y="0"/>
              <a:ext cx="1754911" cy="2021336"/>
            </a:xfrm>
            <a:custGeom>
              <a:avLst/>
              <a:gdLst/>
              <a:ahLst/>
              <a:cxnLst/>
              <a:rect r="r" b="b" t="t" l="l"/>
              <a:pathLst>
                <a:path h="2021336" w="1754911">
                  <a:moveTo>
                    <a:pt x="22152" y="0"/>
                  </a:moveTo>
                  <a:lnTo>
                    <a:pt x="1732758" y="0"/>
                  </a:lnTo>
                  <a:cubicBezTo>
                    <a:pt x="1744993" y="0"/>
                    <a:pt x="1754911" y="9918"/>
                    <a:pt x="1754911" y="22152"/>
                  </a:cubicBezTo>
                  <a:lnTo>
                    <a:pt x="1754911" y="1999184"/>
                  </a:lnTo>
                  <a:cubicBezTo>
                    <a:pt x="1754911" y="2005059"/>
                    <a:pt x="1752577" y="2010693"/>
                    <a:pt x="1748422" y="2014848"/>
                  </a:cubicBezTo>
                  <a:cubicBezTo>
                    <a:pt x="1744268" y="2019002"/>
                    <a:pt x="1738633" y="2021336"/>
                    <a:pt x="1732758" y="2021336"/>
                  </a:cubicBezTo>
                  <a:lnTo>
                    <a:pt x="22152" y="2021336"/>
                  </a:lnTo>
                  <a:cubicBezTo>
                    <a:pt x="9918" y="2021336"/>
                    <a:pt x="0" y="2011418"/>
                    <a:pt x="0" y="1999184"/>
                  </a:cubicBezTo>
                  <a:lnTo>
                    <a:pt x="0" y="22152"/>
                  </a:lnTo>
                  <a:cubicBezTo>
                    <a:pt x="0" y="9918"/>
                    <a:pt x="9918" y="0"/>
                    <a:pt x="22152" y="0"/>
                  </a:cubicBezTo>
                  <a:close/>
                </a:path>
              </a:pathLst>
            </a:custGeom>
            <a:solidFill>
              <a:srgbClr val="8AB7E2"/>
            </a:solidFill>
          </p:spPr>
        </p:sp>
        <p:sp>
          <p:nvSpPr>
            <p:cNvPr name="TextBox 11" id="11"/>
            <p:cNvSpPr txBox="true"/>
            <p:nvPr/>
          </p:nvSpPr>
          <p:spPr>
            <a:xfrm>
              <a:off x="0" y="85725"/>
              <a:ext cx="1754911" cy="1935611"/>
            </a:xfrm>
            <a:prstGeom prst="rect">
              <a:avLst/>
            </a:prstGeom>
          </p:spPr>
          <p:txBody>
            <a:bodyPr anchor="ctr" rtlCol="false" tIns="50800" lIns="50800" bIns="50800" rIns="50800"/>
            <a:lstStyle/>
            <a:p>
              <a:pPr algn="ctr">
                <a:lnSpc>
                  <a:spcPts val="1925"/>
                </a:lnSpc>
              </a:pPr>
            </a:p>
            <a:p>
              <a:pPr algn="ctr">
                <a:lnSpc>
                  <a:spcPts val="1925"/>
                </a:lnSpc>
              </a:pPr>
            </a:p>
          </p:txBody>
        </p:sp>
      </p:grpSp>
      <p:sp>
        <p:nvSpPr>
          <p:cNvPr name="TextBox 12" id="12"/>
          <p:cNvSpPr txBox="true"/>
          <p:nvPr/>
        </p:nvSpPr>
        <p:spPr>
          <a:xfrm rot="0">
            <a:off x="9139238" y="4819967"/>
            <a:ext cx="9525" cy="1180465"/>
          </a:xfrm>
          <a:prstGeom prst="rect">
            <a:avLst/>
          </a:prstGeom>
        </p:spPr>
        <p:txBody>
          <a:bodyPr anchor="t" rtlCol="false" tIns="0" lIns="0" bIns="0" rIns="0">
            <a:spAutoFit/>
          </a:bodyPr>
          <a:lstStyle/>
          <a:p>
            <a:pPr algn="ctr">
              <a:lnSpc>
                <a:spcPts val="4759"/>
              </a:lnSpc>
            </a:pPr>
          </a:p>
          <a:p>
            <a:pPr algn="ctr">
              <a:lnSpc>
                <a:spcPts val="4759"/>
              </a:lnSpc>
            </a:pPr>
          </a:p>
        </p:txBody>
      </p:sp>
      <p:sp>
        <p:nvSpPr>
          <p:cNvPr name="Freeform 13" id="13"/>
          <p:cNvSpPr/>
          <p:nvPr/>
        </p:nvSpPr>
        <p:spPr>
          <a:xfrm flipH="false" flipV="false" rot="5400000">
            <a:off x="-1735992" y="3941713"/>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4" id="14"/>
          <p:cNvSpPr txBox="true"/>
          <p:nvPr/>
        </p:nvSpPr>
        <p:spPr>
          <a:xfrm rot="0">
            <a:off x="11324400" y="4023656"/>
            <a:ext cx="5099447" cy="6434455"/>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00000"/>
                </a:solidFill>
                <a:latin typeface="Public Sans"/>
              </a:rPr>
              <a:t>It can be inferred that most of the data in the distribution of applicant income are towards the left which means it is not normally distributed.</a:t>
            </a:r>
          </a:p>
          <a:p>
            <a:pPr>
              <a:lnSpc>
                <a:spcPts val="3920"/>
              </a:lnSpc>
            </a:pPr>
          </a:p>
          <a:p>
            <a:pPr marL="604523" indent="-302261" lvl="1">
              <a:lnSpc>
                <a:spcPts val="3920"/>
              </a:lnSpc>
              <a:buFont typeface="Arial"/>
              <a:buChar char="•"/>
            </a:pPr>
            <a:r>
              <a:rPr lang="en-US" sz="2800">
                <a:solidFill>
                  <a:srgbClr val="000000"/>
                </a:solidFill>
                <a:latin typeface="Public Sans"/>
              </a:rPr>
              <a:t>It can be inferred that there are lot of outliers in the LoanAmount variable and the distribution is fairly normal.</a:t>
            </a:r>
          </a:p>
          <a:p>
            <a:pPr algn="ctr">
              <a:lnSpc>
                <a:spcPts val="392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11989" y="335296"/>
            <a:ext cx="8028522" cy="6073633"/>
          </a:xfrm>
          <a:custGeom>
            <a:avLst/>
            <a:gdLst/>
            <a:ahLst/>
            <a:cxnLst/>
            <a:rect r="r" b="b" t="t" l="l"/>
            <a:pathLst>
              <a:path h="6073633" w="8028522">
                <a:moveTo>
                  <a:pt x="0" y="0"/>
                </a:moveTo>
                <a:lnTo>
                  <a:pt x="8028523" y="0"/>
                </a:lnTo>
                <a:lnTo>
                  <a:pt x="8028523" y="6073633"/>
                </a:lnTo>
                <a:lnTo>
                  <a:pt x="0" y="6073633"/>
                </a:lnTo>
                <a:lnTo>
                  <a:pt x="0" y="0"/>
                </a:lnTo>
                <a:close/>
              </a:path>
            </a:pathLst>
          </a:custGeom>
          <a:blipFill>
            <a:blip r:embed="rId3"/>
            <a:stretch>
              <a:fillRect l="0" t="0" r="-13359" b="0"/>
            </a:stretch>
          </a:blipFill>
        </p:spPr>
      </p:sp>
      <p:sp>
        <p:nvSpPr>
          <p:cNvPr name="Freeform 4" id="4"/>
          <p:cNvSpPr/>
          <p:nvPr/>
        </p:nvSpPr>
        <p:spPr>
          <a:xfrm flipH="false" flipV="false" rot="0">
            <a:off x="5926251" y="2606111"/>
            <a:ext cx="3721512" cy="3581606"/>
          </a:xfrm>
          <a:custGeom>
            <a:avLst/>
            <a:gdLst/>
            <a:ahLst/>
            <a:cxnLst/>
            <a:rect r="r" b="b" t="t" l="l"/>
            <a:pathLst>
              <a:path h="3581606" w="3721512">
                <a:moveTo>
                  <a:pt x="0" y="0"/>
                </a:moveTo>
                <a:lnTo>
                  <a:pt x="3721512" y="0"/>
                </a:lnTo>
                <a:lnTo>
                  <a:pt x="3721512" y="3581606"/>
                </a:lnTo>
                <a:lnTo>
                  <a:pt x="0" y="3581606"/>
                </a:lnTo>
                <a:lnTo>
                  <a:pt x="0" y="0"/>
                </a:lnTo>
                <a:close/>
              </a:path>
            </a:pathLst>
          </a:custGeom>
          <a:blipFill>
            <a:blip r:embed="rId4"/>
            <a:stretch>
              <a:fillRect l="0" t="0" r="0" b="0"/>
            </a:stretch>
          </a:blipFill>
        </p:spPr>
      </p:sp>
      <p:sp>
        <p:nvSpPr>
          <p:cNvPr name="Freeform 5" id="5"/>
          <p:cNvSpPr/>
          <p:nvPr/>
        </p:nvSpPr>
        <p:spPr>
          <a:xfrm flipH="false" flipV="false" rot="0">
            <a:off x="1911989" y="6408929"/>
            <a:ext cx="3659277" cy="3677947"/>
          </a:xfrm>
          <a:custGeom>
            <a:avLst/>
            <a:gdLst/>
            <a:ahLst/>
            <a:cxnLst/>
            <a:rect r="r" b="b" t="t" l="l"/>
            <a:pathLst>
              <a:path h="3677947" w="3659277">
                <a:moveTo>
                  <a:pt x="0" y="0"/>
                </a:moveTo>
                <a:lnTo>
                  <a:pt x="3659277" y="0"/>
                </a:lnTo>
                <a:lnTo>
                  <a:pt x="3659277" y="3677947"/>
                </a:lnTo>
                <a:lnTo>
                  <a:pt x="0" y="3677947"/>
                </a:lnTo>
                <a:lnTo>
                  <a:pt x="0" y="0"/>
                </a:lnTo>
                <a:close/>
              </a:path>
            </a:pathLst>
          </a:custGeom>
          <a:blipFill>
            <a:blip r:embed="rId5"/>
            <a:stretch>
              <a:fillRect l="0" t="0" r="0" b="0"/>
            </a:stretch>
          </a:blipFill>
        </p:spPr>
      </p:sp>
      <p:sp>
        <p:nvSpPr>
          <p:cNvPr name="Freeform 6" id="6"/>
          <p:cNvSpPr/>
          <p:nvPr/>
        </p:nvSpPr>
        <p:spPr>
          <a:xfrm flipH="false" flipV="false" rot="0">
            <a:off x="5571266" y="6408929"/>
            <a:ext cx="4369245" cy="3677947"/>
          </a:xfrm>
          <a:custGeom>
            <a:avLst/>
            <a:gdLst/>
            <a:ahLst/>
            <a:cxnLst/>
            <a:rect r="r" b="b" t="t" l="l"/>
            <a:pathLst>
              <a:path h="3677947" w="4369245">
                <a:moveTo>
                  <a:pt x="0" y="0"/>
                </a:moveTo>
                <a:lnTo>
                  <a:pt x="4369246" y="0"/>
                </a:lnTo>
                <a:lnTo>
                  <a:pt x="4369246" y="3677947"/>
                </a:lnTo>
                <a:lnTo>
                  <a:pt x="0" y="3677947"/>
                </a:lnTo>
                <a:lnTo>
                  <a:pt x="0" y="0"/>
                </a:lnTo>
                <a:close/>
              </a:path>
            </a:pathLst>
          </a:custGeom>
          <a:blipFill>
            <a:blip r:embed="rId6"/>
            <a:stretch>
              <a:fillRect l="-99399" t="-118631" r="-198163" b="-47029"/>
            </a:stretch>
          </a:blipFill>
        </p:spPr>
      </p:sp>
      <p:grpSp>
        <p:nvGrpSpPr>
          <p:cNvPr name="Group 7" id="7"/>
          <p:cNvGrpSpPr/>
          <p:nvPr/>
        </p:nvGrpSpPr>
        <p:grpSpPr>
          <a:xfrm rot="0">
            <a:off x="9990435" y="871588"/>
            <a:ext cx="5342168" cy="6679642"/>
            <a:chOff x="0" y="0"/>
            <a:chExt cx="1788335" cy="2236065"/>
          </a:xfrm>
        </p:grpSpPr>
        <p:sp>
          <p:nvSpPr>
            <p:cNvPr name="Freeform 8" id="8"/>
            <p:cNvSpPr/>
            <p:nvPr/>
          </p:nvSpPr>
          <p:spPr>
            <a:xfrm flipH="false" flipV="false" rot="0">
              <a:off x="0" y="0"/>
              <a:ext cx="1788335" cy="2236065"/>
            </a:xfrm>
            <a:custGeom>
              <a:avLst/>
              <a:gdLst/>
              <a:ahLst/>
              <a:cxnLst/>
              <a:rect r="r" b="b" t="t" l="l"/>
              <a:pathLst>
                <a:path h="2236065" w="1788335">
                  <a:moveTo>
                    <a:pt x="21738" y="0"/>
                  </a:moveTo>
                  <a:lnTo>
                    <a:pt x="1766597" y="0"/>
                  </a:lnTo>
                  <a:cubicBezTo>
                    <a:pt x="1778602" y="0"/>
                    <a:pt x="1788335" y="9732"/>
                    <a:pt x="1788335" y="21738"/>
                  </a:cubicBezTo>
                  <a:lnTo>
                    <a:pt x="1788335" y="2214327"/>
                  </a:lnTo>
                  <a:cubicBezTo>
                    <a:pt x="1788335" y="2226333"/>
                    <a:pt x="1778602" y="2236065"/>
                    <a:pt x="1766597" y="2236065"/>
                  </a:cubicBezTo>
                  <a:lnTo>
                    <a:pt x="21738" y="2236065"/>
                  </a:lnTo>
                  <a:cubicBezTo>
                    <a:pt x="9732" y="2236065"/>
                    <a:pt x="0" y="2226333"/>
                    <a:pt x="0" y="2214327"/>
                  </a:cubicBezTo>
                  <a:lnTo>
                    <a:pt x="0" y="21738"/>
                  </a:lnTo>
                  <a:cubicBezTo>
                    <a:pt x="0" y="9732"/>
                    <a:pt x="9732" y="0"/>
                    <a:pt x="21738" y="0"/>
                  </a:cubicBezTo>
                  <a:close/>
                </a:path>
              </a:pathLst>
            </a:custGeom>
            <a:solidFill>
              <a:srgbClr val="8AB7E2"/>
            </a:solidFill>
          </p:spPr>
        </p:sp>
        <p:sp>
          <p:nvSpPr>
            <p:cNvPr name="TextBox 9" id="9"/>
            <p:cNvSpPr txBox="true"/>
            <p:nvPr/>
          </p:nvSpPr>
          <p:spPr>
            <a:xfrm>
              <a:off x="0" y="85725"/>
              <a:ext cx="1788335" cy="2150340"/>
            </a:xfrm>
            <a:prstGeom prst="rect">
              <a:avLst/>
            </a:prstGeom>
          </p:spPr>
          <p:txBody>
            <a:bodyPr anchor="ctr" rtlCol="false" tIns="50800" lIns="50800" bIns="50800" rIns="50800"/>
            <a:lstStyle/>
            <a:p>
              <a:pPr algn="ctr">
                <a:lnSpc>
                  <a:spcPts val="1925"/>
                </a:lnSpc>
              </a:pPr>
            </a:p>
          </p:txBody>
        </p:sp>
      </p:grpSp>
      <p:grpSp>
        <p:nvGrpSpPr>
          <p:cNvPr name="Group 10" id="10"/>
          <p:cNvGrpSpPr/>
          <p:nvPr/>
        </p:nvGrpSpPr>
        <p:grpSpPr>
          <a:xfrm rot="0">
            <a:off x="9940512" y="8176217"/>
            <a:ext cx="5342168" cy="1280959"/>
            <a:chOff x="0" y="0"/>
            <a:chExt cx="1788335" cy="428811"/>
          </a:xfrm>
        </p:grpSpPr>
        <p:sp>
          <p:nvSpPr>
            <p:cNvPr name="Freeform 11" id="11"/>
            <p:cNvSpPr/>
            <p:nvPr/>
          </p:nvSpPr>
          <p:spPr>
            <a:xfrm flipH="false" flipV="false" rot="0">
              <a:off x="0" y="0"/>
              <a:ext cx="1788335" cy="428811"/>
            </a:xfrm>
            <a:custGeom>
              <a:avLst/>
              <a:gdLst/>
              <a:ahLst/>
              <a:cxnLst/>
              <a:rect r="r" b="b" t="t" l="l"/>
              <a:pathLst>
                <a:path h="428811" w="1788335">
                  <a:moveTo>
                    <a:pt x="21738" y="0"/>
                  </a:moveTo>
                  <a:lnTo>
                    <a:pt x="1766597" y="0"/>
                  </a:lnTo>
                  <a:cubicBezTo>
                    <a:pt x="1778602" y="0"/>
                    <a:pt x="1788335" y="9732"/>
                    <a:pt x="1788335" y="21738"/>
                  </a:cubicBezTo>
                  <a:lnTo>
                    <a:pt x="1788335" y="407073"/>
                  </a:lnTo>
                  <a:cubicBezTo>
                    <a:pt x="1788335" y="419079"/>
                    <a:pt x="1778602" y="428811"/>
                    <a:pt x="1766597" y="428811"/>
                  </a:cubicBezTo>
                  <a:lnTo>
                    <a:pt x="21738" y="428811"/>
                  </a:lnTo>
                  <a:cubicBezTo>
                    <a:pt x="9732" y="428811"/>
                    <a:pt x="0" y="419079"/>
                    <a:pt x="0" y="407073"/>
                  </a:cubicBezTo>
                  <a:lnTo>
                    <a:pt x="0" y="21738"/>
                  </a:lnTo>
                  <a:cubicBezTo>
                    <a:pt x="0" y="9732"/>
                    <a:pt x="9732" y="0"/>
                    <a:pt x="21738" y="0"/>
                  </a:cubicBezTo>
                  <a:close/>
                </a:path>
              </a:pathLst>
            </a:custGeom>
            <a:solidFill>
              <a:srgbClr val="8AB7E2"/>
            </a:solidFill>
          </p:spPr>
        </p:sp>
        <p:sp>
          <p:nvSpPr>
            <p:cNvPr name="TextBox 12" id="12"/>
            <p:cNvSpPr txBox="true"/>
            <p:nvPr/>
          </p:nvSpPr>
          <p:spPr>
            <a:xfrm>
              <a:off x="0" y="85725"/>
              <a:ext cx="1788335" cy="343086"/>
            </a:xfrm>
            <a:prstGeom prst="rect">
              <a:avLst/>
            </a:prstGeom>
          </p:spPr>
          <p:txBody>
            <a:bodyPr anchor="ctr" rtlCol="false" tIns="50800" lIns="50800" bIns="50800" rIns="50800"/>
            <a:lstStyle/>
            <a:p>
              <a:pPr algn="ctr">
                <a:lnSpc>
                  <a:spcPts val="1925"/>
                </a:lnSpc>
              </a:pPr>
            </a:p>
          </p:txBody>
        </p:sp>
      </p:grpSp>
      <p:sp>
        <p:nvSpPr>
          <p:cNvPr name="TextBox 13" id="13"/>
          <p:cNvSpPr txBox="true"/>
          <p:nvPr/>
        </p:nvSpPr>
        <p:spPr>
          <a:xfrm rot="0">
            <a:off x="9144000" y="776338"/>
            <a:ext cx="6882256" cy="772989"/>
          </a:xfrm>
          <a:prstGeom prst="rect">
            <a:avLst/>
          </a:prstGeom>
        </p:spPr>
        <p:txBody>
          <a:bodyPr anchor="t" rtlCol="false" tIns="0" lIns="0" bIns="0" rIns="0">
            <a:spAutoFit/>
          </a:bodyPr>
          <a:lstStyle/>
          <a:p>
            <a:pPr algn="ctr">
              <a:lnSpc>
                <a:spcPts val="6300"/>
              </a:lnSpc>
            </a:pPr>
            <a:r>
              <a:rPr lang="en-US" sz="4500">
                <a:solidFill>
                  <a:srgbClr val="000000"/>
                </a:solidFill>
                <a:latin typeface="DM Sans Bold"/>
              </a:rPr>
              <a:t>Bivariate Analysis</a:t>
            </a:r>
          </a:p>
        </p:txBody>
      </p:sp>
      <p:sp>
        <p:nvSpPr>
          <p:cNvPr name="TextBox 14" id="14"/>
          <p:cNvSpPr txBox="true"/>
          <p:nvPr/>
        </p:nvSpPr>
        <p:spPr>
          <a:xfrm rot="0">
            <a:off x="10090281" y="1591712"/>
            <a:ext cx="5242322" cy="59391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Assesses the relationship between two variables: for categorical and ordinal independent variables versus the target variable, it evaluates how each category or order influences the target, while for numerical independent variables versus the target variable, it examines how numerical values impact the target.</a:t>
            </a:r>
          </a:p>
        </p:txBody>
      </p:sp>
      <p:sp>
        <p:nvSpPr>
          <p:cNvPr name="TextBox 15" id="15"/>
          <p:cNvSpPr txBox="true"/>
          <p:nvPr/>
        </p:nvSpPr>
        <p:spPr>
          <a:xfrm rot="0">
            <a:off x="10040358" y="8272145"/>
            <a:ext cx="5242322" cy="9861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Categorical Independent Variable vs Target Variable</a:t>
            </a:r>
          </a:p>
        </p:txBody>
      </p:sp>
      <p:sp>
        <p:nvSpPr>
          <p:cNvPr name="Freeform 16" id="16"/>
          <p:cNvSpPr/>
          <p:nvPr/>
        </p:nvSpPr>
        <p:spPr>
          <a:xfrm flipH="false" flipV="false" rot="0">
            <a:off x="16026256" y="501762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7" id="17"/>
          <p:cNvSpPr/>
          <p:nvPr/>
        </p:nvSpPr>
        <p:spPr>
          <a:xfrm flipH="false" flipV="false" rot="0">
            <a:off x="-2849439" y="8176217"/>
            <a:ext cx="4899948" cy="3344214"/>
          </a:xfrm>
          <a:custGeom>
            <a:avLst/>
            <a:gdLst/>
            <a:ahLst/>
            <a:cxnLst/>
            <a:rect r="r" b="b" t="t" l="l"/>
            <a:pathLst>
              <a:path h="3344214" w="4899948">
                <a:moveTo>
                  <a:pt x="0" y="0"/>
                </a:moveTo>
                <a:lnTo>
                  <a:pt x="4899948" y="0"/>
                </a:lnTo>
                <a:lnTo>
                  <a:pt x="4899948" y="3344214"/>
                </a:lnTo>
                <a:lnTo>
                  <a:pt x="0" y="33442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4747568">
            <a:off x="-2493564" y="723839"/>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9" id="19"/>
          <p:cNvSpPr/>
          <p:nvPr/>
        </p:nvSpPr>
        <p:spPr>
          <a:xfrm flipH="false" flipV="false" rot="0">
            <a:off x="13456533" y="-235243"/>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79097" y="646479"/>
            <a:ext cx="11282386" cy="2157513"/>
          </a:xfrm>
          <a:custGeom>
            <a:avLst/>
            <a:gdLst/>
            <a:ahLst/>
            <a:cxnLst/>
            <a:rect r="r" b="b" t="t" l="l"/>
            <a:pathLst>
              <a:path h="2157513" w="11282386">
                <a:moveTo>
                  <a:pt x="0" y="0"/>
                </a:moveTo>
                <a:lnTo>
                  <a:pt x="11282386" y="0"/>
                </a:lnTo>
                <a:lnTo>
                  <a:pt x="11282386" y="2157513"/>
                </a:lnTo>
                <a:lnTo>
                  <a:pt x="0" y="2157513"/>
                </a:lnTo>
                <a:lnTo>
                  <a:pt x="0" y="0"/>
                </a:lnTo>
                <a:close/>
              </a:path>
            </a:pathLst>
          </a:custGeom>
          <a:blipFill>
            <a:blip r:embed="rId3"/>
            <a:stretch>
              <a:fillRect l="-53573" t="-206675" r="-41232" b="-266346"/>
            </a:stretch>
          </a:blipFill>
        </p:spPr>
      </p:sp>
      <p:sp>
        <p:nvSpPr>
          <p:cNvPr name="Freeform 4" id="4"/>
          <p:cNvSpPr/>
          <p:nvPr/>
        </p:nvSpPr>
        <p:spPr>
          <a:xfrm flipH="false" flipV="false" rot="0">
            <a:off x="5759243" y="2803992"/>
            <a:ext cx="4003796" cy="3395926"/>
          </a:xfrm>
          <a:custGeom>
            <a:avLst/>
            <a:gdLst/>
            <a:ahLst/>
            <a:cxnLst/>
            <a:rect r="r" b="b" t="t" l="l"/>
            <a:pathLst>
              <a:path h="3395926" w="4003796">
                <a:moveTo>
                  <a:pt x="0" y="0"/>
                </a:moveTo>
                <a:lnTo>
                  <a:pt x="4003796" y="0"/>
                </a:lnTo>
                <a:lnTo>
                  <a:pt x="4003796" y="3395926"/>
                </a:lnTo>
                <a:lnTo>
                  <a:pt x="0" y="3395926"/>
                </a:lnTo>
                <a:lnTo>
                  <a:pt x="0" y="0"/>
                </a:lnTo>
                <a:close/>
              </a:path>
            </a:pathLst>
          </a:custGeom>
          <a:blipFill>
            <a:blip r:embed="rId4"/>
            <a:stretch>
              <a:fillRect l="-87234" t="-89651" r="-132395" b="-22322"/>
            </a:stretch>
          </a:blipFill>
        </p:spPr>
      </p:sp>
      <p:sp>
        <p:nvSpPr>
          <p:cNvPr name="Freeform 5" id="5"/>
          <p:cNvSpPr/>
          <p:nvPr/>
        </p:nvSpPr>
        <p:spPr>
          <a:xfrm flipH="false" flipV="false" rot="0">
            <a:off x="1879097" y="2803992"/>
            <a:ext cx="3880146" cy="3086393"/>
          </a:xfrm>
          <a:custGeom>
            <a:avLst/>
            <a:gdLst/>
            <a:ahLst/>
            <a:cxnLst/>
            <a:rect r="r" b="b" t="t" l="l"/>
            <a:pathLst>
              <a:path h="3086393" w="3880146">
                <a:moveTo>
                  <a:pt x="0" y="0"/>
                </a:moveTo>
                <a:lnTo>
                  <a:pt x="3880146" y="0"/>
                </a:lnTo>
                <a:lnTo>
                  <a:pt x="3880146" y="3086393"/>
                </a:lnTo>
                <a:lnTo>
                  <a:pt x="0" y="3086393"/>
                </a:lnTo>
                <a:lnTo>
                  <a:pt x="0" y="0"/>
                </a:lnTo>
                <a:close/>
              </a:path>
            </a:pathLst>
          </a:custGeom>
          <a:blipFill>
            <a:blip r:embed="rId3"/>
            <a:stretch>
              <a:fillRect l="-90366" t="-120578" r="-135701" b="-10004"/>
            </a:stretch>
          </a:blipFill>
        </p:spPr>
      </p:sp>
      <p:sp>
        <p:nvSpPr>
          <p:cNvPr name="Freeform 6" id="6"/>
          <p:cNvSpPr/>
          <p:nvPr/>
        </p:nvSpPr>
        <p:spPr>
          <a:xfrm flipH="false" flipV="false" rot="0">
            <a:off x="9763039" y="2803992"/>
            <a:ext cx="5932061" cy="3757787"/>
          </a:xfrm>
          <a:custGeom>
            <a:avLst/>
            <a:gdLst/>
            <a:ahLst/>
            <a:cxnLst/>
            <a:rect r="r" b="b" t="t" l="l"/>
            <a:pathLst>
              <a:path h="3757787" w="5932061">
                <a:moveTo>
                  <a:pt x="0" y="0"/>
                </a:moveTo>
                <a:lnTo>
                  <a:pt x="5932061" y="0"/>
                </a:lnTo>
                <a:lnTo>
                  <a:pt x="5932061" y="3757787"/>
                </a:lnTo>
                <a:lnTo>
                  <a:pt x="0" y="3757787"/>
                </a:lnTo>
                <a:lnTo>
                  <a:pt x="0" y="0"/>
                </a:lnTo>
                <a:close/>
              </a:path>
            </a:pathLst>
          </a:custGeom>
          <a:blipFill>
            <a:blip r:embed="rId5"/>
            <a:stretch>
              <a:fillRect l="-72426" t="-77530" r="-84974" b="-51032"/>
            </a:stretch>
          </a:blipFill>
        </p:spPr>
      </p:sp>
      <p:sp>
        <p:nvSpPr>
          <p:cNvPr name="Freeform 7" id="7"/>
          <p:cNvSpPr/>
          <p:nvPr/>
        </p:nvSpPr>
        <p:spPr>
          <a:xfrm flipH="false" flipV="false" rot="-5400000">
            <a:off x="3545163" y="4069552"/>
            <a:ext cx="826161" cy="4158292"/>
          </a:xfrm>
          <a:custGeom>
            <a:avLst/>
            <a:gdLst/>
            <a:ahLst/>
            <a:cxnLst/>
            <a:rect r="r" b="b" t="t" l="l"/>
            <a:pathLst>
              <a:path h="4158292" w="826161">
                <a:moveTo>
                  <a:pt x="0" y="0"/>
                </a:moveTo>
                <a:lnTo>
                  <a:pt x="826161" y="0"/>
                </a:lnTo>
                <a:lnTo>
                  <a:pt x="826161" y="4158293"/>
                </a:lnTo>
                <a:lnTo>
                  <a:pt x="0" y="4158293"/>
                </a:lnTo>
                <a:lnTo>
                  <a:pt x="0" y="0"/>
                </a:lnTo>
                <a:close/>
              </a:path>
            </a:pathLst>
          </a:custGeom>
          <a:blipFill>
            <a:blip r:embed="rId6"/>
            <a:stretch>
              <a:fillRect l="-1213361" t="-50285" r="-383872" b="-39390"/>
            </a:stretch>
          </a:blipFill>
        </p:spPr>
      </p:sp>
      <p:sp>
        <p:nvSpPr>
          <p:cNvPr name="Freeform 8" id="8"/>
          <p:cNvSpPr/>
          <p:nvPr/>
        </p:nvSpPr>
        <p:spPr>
          <a:xfrm flipH="false" flipV="false" rot="-5400000">
            <a:off x="7786924" y="4450383"/>
            <a:ext cx="361861" cy="3860930"/>
          </a:xfrm>
          <a:custGeom>
            <a:avLst/>
            <a:gdLst/>
            <a:ahLst/>
            <a:cxnLst/>
            <a:rect r="r" b="b" t="t" l="l"/>
            <a:pathLst>
              <a:path h="3860930" w="361861">
                <a:moveTo>
                  <a:pt x="0" y="0"/>
                </a:moveTo>
                <a:lnTo>
                  <a:pt x="361861" y="0"/>
                </a:lnTo>
                <a:lnTo>
                  <a:pt x="361861" y="3860930"/>
                </a:lnTo>
                <a:lnTo>
                  <a:pt x="0" y="3860930"/>
                </a:lnTo>
                <a:lnTo>
                  <a:pt x="0" y="0"/>
                </a:lnTo>
                <a:close/>
              </a:path>
            </a:pathLst>
          </a:custGeom>
          <a:blipFill>
            <a:blip r:embed="rId6"/>
            <a:stretch>
              <a:fillRect l="-2155860" t="-36737" r="-898300" b="-29548"/>
            </a:stretch>
          </a:blipFill>
        </p:spPr>
      </p:sp>
      <p:grpSp>
        <p:nvGrpSpPr>
          <p:cNvPr name="Group 9" id="9"/>
          <p:cNvGrpSpPr/>
          <p:nvPr/>
        </p:nvGrpSpPr>
        <p:grpSpPr>
          <a:xfrm rot="0">
            <a:off x="1879097" y="6561779"/>
            <a:ext cx="13816003" cy="3166105"/>
            <a:chOff x="0" y="0"/>
            <a:chExt cx="4625021" cy="1059880"/>
          </a:xfrm>
        </p:grpSpPr>
        <p:sp>
          <p:nvSpPr>
            <p:cNvPr name="Freeform 10" id="10"/>
            <p:cNvSpPr/>
            <p:nvPr/>
          </p:nvSpPr>
          <p:spPr>
            <a:xfrm flipH="false" flipV="false" rot="0">
              <a:off x="0" y="0"/>
              <a:ext cx="4625020" cy="1059880"/>
            </a:xfrm>
            <a:custGeom>
              <a:avLst/>
              <a:gdLst/>
              <a:ahLst/>
              <a:cxnLst/>
              <a:rect r="r" b="b" t="t" l="l"/>
              <a:pathLst>
                <a:path h="1059880" w="4625020">
                  <a:moveTo>
                    <a:pt x="8405" y="0"/>
                  </a:moveTo>
                  <a:lnTo>
                    <a:pt x="4616615" y="0"/>
                  </a:lnTo>
                  <a:cubicBezTo>
                    <a:pt x="4618844" y="0"/>
                    <a:pt x="4620982" y="886"/>
                    <a:pt x="4622559" y="2462"/>
                  </a:cubicBezTo>
                  <a:cubicBezTo>
                    <a:pt x="4624135" y="4038"/>
                    <a:pt x="4625020" y="6176"/>
                    <a:pt x="4625020" y="8405"/>
                  </a:cubicBezTo>
                  <a:lnTo>
                    <a:pt x="4625020" y="1051474"/>
                  </a:lnTo>
                  <a:cubicBezTo>
                    <a:pt x="4625020" y="1056116"/>
                    <a:pt x="4621257" y="1059880"/>
                    <a:pt x="4616615" y="1059880"/>
                  </a:cubicBezTo>
                  <a:lnTo>
                    <a:pt x="8405" y="1059880"/>
                  </a:lnTo>
                  <a:cubicBezTo>
                    <a:pt x="3763" y="1059880"/>
                    <a:pt x="0" y="1056116"/>
                    <a:pt x="0" y="1051474"/>
                  </a:cubicBezTo>
                  <a:lnTo>
                    <a:pt x="0" y="8405"/>
                  </a:lnTo>
                  <a:cubicBezTo>
                    <a:pt x="0" y="3763"/>
                    <a:pt x="3763" y="0"/>
                    <a:pt x="8405" y="0"/>
                  </a:cubicBezTo>
                  <a:close/>
                </a:path>
              </a:pathLst>
            </a:custGeom>
            <a:solidFill>
              <a:srgbClr val="8AB7E2"/>
            </a:solidFill>
          </p:spPr>
        </p:sp>
        <p:sp>
          <p:nvSpPr>
            <p:cNvPr name="TextBox 11" id="11"/>
            <p:cNvSpPr txBox="true"/>
            <p:nvPr/>
          </p:nvSpPr>
          <p:spPr>
            <a:xfrm>
              <a:off x="0" y="85725"/>
              <a:ext cx="4625021" cy="974155"/>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12947045" y="646479"/>
            <a:ext cx="2888080" cy="2556351"/>
          </a:xfrm>
          <a:custGeom>
            <a:avLst/>
            <a:gdLst/>
            <a:ahLst/>
            <a:cxnLst/>
            <a:rect r="r" b="b" t="t" l="l"/>
            <a:pathLst>
              <a:path h="2556351" w="2888080">
                <a:moveTo>
                  <a:pt x="0" y="0"/>
                </a:moveTo>
                <a:lnTo>
                  <a:pt x="2888080" y="0"/>
                </a:lnTo>
                <a:lnTo>
                  <a:pt x="2888080" y="2556350"/>
                </a:lnTo>
                <a:lnTo>
                  <a:pt x="0" y="2556350"/>
                </a:lnTo>
                <a:lnTo>
                  <a:pt x="0" y="0"/>
                </a:lnTo>
                <a:close/>
              </a:path>
            </a:pathLst>
          </a:custGeom>
          <a:blipFill>
            <a:blip r:embed="rId3"/>
            <a:stretch>
              <a:fillRect l="-500564" t="-172459" r="-153351" b="-206649"/>
            </a:stretch>
          </a:blipFill>
        </p:spPr>
      </p:sp>
      <p:grpSp>
        <p:nvGrpSpPr>
          <p:cNvPr name="Group 13" id="13"/>
          <p:cNvGrpSpPr/>
          <p:nvPr/>
        </p:nvGrpSpPr>
        <p:grpSpPr>
          <a:xfrm rot="0">
            <a:off x="10905475" y="849288"/>
            <a:ext cx="4789626" cy="1362215"/>
            <a:chOff x="0" y="0"/>
            <a:chExt cx="1603367" cy="456013"/>
          </a:xfrm>
        </p:grpSpPr>
        <p:sp>
          <p:nvSpPr>
            <p:cNvPr name="Freeform 14" id="14"/>
            <p:cNvSpPr/>
            <p:nvPr/>
          </p:nvSpPr>
          <p:spPr>
            <a:xfrm flipH="false" flipV="false" rot="0">
              <a:off x="0" y="0"/>
              <a:ext cx="1603367" cy="456013"/>
            </a:xfrm>
            <a:custGeom>
              <a:avLst/>
              <a:gdLst/>
              <a:ahLst/>
              <a:cxnLst/>
              <a:rect r="r" b="b" t="t" l="l"/>
              <a:pathLst>
                <a:path h="456013" w="1603367">
                  <a:moveTo>
                    <a:pt x="24246" y="0"/>
                  </a:moveTo>
                  <a:lnTo>
                    <a:pt x="1579121" y="0"/>
                  </a:lnTo>
                  <a:cubicBezTo>
                    <a:pt x="1592511" y="0"/>
                    <a:pt x="1603367" y="10855"/>
                    <a:pt x="1603367" y="24246"/>
                  </a:cubicBezTo>
                  <a:lnTo>
                    <a:pt x="1603367" y="431767"/>
                  </a:lnTo>
                  <a:cubicBezTo>
                    <a:pt x="1603367" y="445157"/>
                    <a:pt x="1592511" y="456013"/>
                    <a:pt x="1579121" y="456013"/>
                  </a:cubicBezTo>
                  <a:lnTo>
                    <a:pt x="24246" y="456013"/>
                  </a:lnTo>
                  <a:cubicBezTo>
                    <a:pt x="10855" y="456013"/>
                    <a:pt x="0" y="445157"/>
                    <a:pt x="0" y="431767"/>
                  </a:cubicBezTo>
                  <a:lnTo>
                    <a:pt x="0" y="24246"/>
                  </a:lnTo>
                  <a:cubicBezTo>
                    <a:pt x="0" y="10855"/>
                    <a:pt x="10855" y="0"/>
                    <a:pt x="24246" y="0"/>
                  </a:cubicBezTo>
                  <a:close/>
                </a:path>
              </a:pathLst>
            </a:custGeom>
            <a:solidFill>
              <a:srgbClr val="8AB7E2"/>
            </a:solidFill>
          </p:spPr>
        </p:sp>
        <p:sp>
          <p:nvSpPr>
            <p:cNvPr name="TextBox 15" id="15"/>
            <p:cNvSpPr txBox="true"/>
            <p:nvPr/>
          </p:nvSpPr>
          <p:spPr>
            <a:xfrm>
              <a:off x="0" y="85725"/>
              <a:ext cx="1603367" cy="370288"/>
            </a:xfrm>
            <a:prstGeom prst="rect">
              <a:avLst/>
            </a:prstGeom>
          </p:spPr>
          <p:txBody>
            <a:bodyPr anchor="ctr" rtlCol="false" tIns="50800" lIns="50800" bIns="50800" rIns="50800"/>
            <a:lstStyle/>
            <a:p>
              <a:pPr algn="ctr">
                <a:lnSpc>
                  <a:spcPts val="1925"/>
                </a:lnSpc>
              </a:pPr>
            </a:p>
          </p:txBody>
        </p:sp>
      </p:grpSp>
      <p:sp>
        <p:nvSpPr>
          <p:cNvPr name="TextBox 16" id="16"/>
          <p:cNvSpPr txBox="true"/>
          <p:nvPr/>
        </p:nvSpPr>
        <p:spPr>
          <a:xfrm rot="0">
            <a:off x="11045499" y="1044608"/>
            <a:ext cx="4789626" cy="986155"/>
          </a:xfrm>
          <a:prstGeom prst="rect">
            <a:avLst/>
          </a:prstGeom>
        </p:spPr>
        <p:txBody>
          <a:bodyPr anchor="t" rtlCol="false" tIns="0" lIns="0" bIns="0" rIns="0">
            <a:spAutoFit/>
          </a:bodyPr>
          <a:lstStyle/>
          <a:p>
            <a:pPr>
              <a:lnSpc>
                <a:spcPts val="3919"/>
              </a:lnSpc>
            </a:pPr>
            <a:r>
              <a:rPr lang="en-US" sz="2799">
                <a:solidFill>
                  <a:srgbClr val="000000"/>
                </a:solidFill>
                <a:latin typeface="Public Sans"/>
              </a:rPr>
              <a:t>Ordinal Independent Variable vs Target Variable</a:t>
            </a:r>
          </a:p>
        </p:txBody>
      </p:sp>
      <p:sp>
        <p:nvSpPr>
          <p:cNvPr name="TextBox 17" id="17"/>
          <p:cNvSpPr txBox="true"/>
          <p:nvPr/>
        </p:nvSpPr>
        <p:spPr>
          <a:xfrm rot="0">
            <a:off x="2102067" y="6617131"/>
            <a:ext cx="3657176" cy="3550285"/>
          </a:xfrm>
          <a:prstGeom prst="rect">
            <a:avLst/>
          </a:prstGeom>
        </p:spPr>
        <p:txBody>
          <a:bodyPr anchor="t" rtlCol="false" tIns="0" lIns="0" bIns="0" rIns="0">
            <a:spAutoFit/>
          </a:bodyPr>
          <a:lstStyle/>
          <a:p>
            <a:pPr>
              <a:lnSpc>
                <a:spcPts val="3920"/>
              </a:lnSpc>
            </a:pPr>
            <a:r>
              <a:rPr lang="en-US" sz="2800">
                <a:solidFill>
                  <a:srgbClr val="000000"/>
                </a:solidFill>
                <a:latin typeface="Canva Sans"/>
              </a:rPr>
              <a:t>The distribution of applicants with 1 or 3+ dependents is similar across both the categories of Loan_Status.</a:t>
            </a:r>
          </a:p>
          <a:p>
            <a:pPr algn="just">
              <a:lnSpc>
                <a:spcPts val="4759"/>
              </a:lnSpc>
            </a:pPr>
          </a:p>
        </p:txBody>
      </p:sp>
      <p:sp>
        <p:nvSpPr>
          <p:cNvPr name="TextBox 18" id="18"/>
          <p:cNvSpPr txBox="true"/>
          <p:nvPr/>
        </p:nvSpPr>
        <p:spPr>
          <a:xfrm rot="0">
            <a:off x="11180347" y="6627816"/>
            <a:ext cx="4519931" cy="29673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The distribution of applicants whose Loan_Status is approved is more for graduated and is less than Not graduated for not approved.</a:t>
            </a:r>
          </a:p>
        </p:txBody>
      </p:sp>
      <p:sp>
        <p:nvSpPr>
          <p:cNvPr name="TextBox 19" id="19"/>
          <p:cNvSpPr txBox="true"/>
          <p:nvPr/>
        </p:nvSpPr>
        <p:spPr>
          <a:xfrm rot="0">
            <a:off x="5946408" y="6627816"/>
            <a:ext cx="4959066" cy="29673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The distribution of applicants living in urban and rural area is similar across both the categories of Loan_Status and a slightly less for semi-urban.</a:t>
            </a:r>
          </a:p>
        </p:txBody>
      </p:sp>
      <p:sp>
        <p:nvSpPr>
          <p:cNvPr name="Freeform 20" id="20"/>
          <p:cNvSpPr/>
          <p:nvPr/>
        </p:nvSpPr>
        <p:spPr>
          <a:xfrm flipH="false" flipV="false" rot="-5335056">
            <a:off x="15241679" y="3748215"/>
            <a:ext cx="4899948" cy="3068592"/>
          </a:xfrm>
          <a:custGeom>
            <a:avLst/>
            <a:gdLst/>
            <a:ahLst/>
            <a:cxnLst/>
            <a:rect r="r" b="b" t="t" l="l"/>
            <a:pathLst>
              <a:path h="3068592" w="4899948">
                <a:moveTo>
                  <a:pt x="0" y="0"/>
                </a:moveTo>
                <a:lnTo>
                  <a:pt x="4899947" y="0"/>
                </a:lnTo>
                <a:lnTo>
                  <a:pt x="4899947" y="3068593"/>
                </a:lnTo>
                <a:lnTo>
                  <a:pt x="0" y="306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1" id="21"/>
          <p:cNvSpPr/>
          <p:nvPr/>
        </p:nvSpPr>
        <p:spPr>
          <a:xfrm flipH="false" flipV="false" rot="0">
            <a:off x="-984147" y="417466"/>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2" id="22"/>
          <p:cNvSpPr/>
          <p:nvPr/>
        </p:nvSpPr>
        <p:spPr>
          <a:xfrm flipH="false" flipV="false" rot="0">
            <a:off x="-112267" y="9791891"/>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3" id="23"/>
          <p:cNvSpPr/>
          <p:nvPr/>
        </p:nvSpPr>
        <p:spPr>
          <a:xfrm flipH="false" flipV="false" rot="0">
            <a:off x="16896807" y="0"/>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95349" y="297393"/>
            <a:ext cx="8844742" cy="4120364"/>
          </a:xfrm>
          <a:custGeom>
            <a:avLst/>
            <a:gdLst/>
            <a:ahLst/>
            <a:cxnLst/>
            <a:rect r="r" b="b" t="t" l="l"/>
            <a:pathLst>
              <a:path h="4120364" w="8844742">
                <a:moveTo>
                  <a:pt x="0" y="0"/>
                </a:moveTo>
                <a:lnTo>
                  <a:pt x="8844742" y="0"/>
                </a:lnTo>
                <a:lnTo>
                  <a:pt x="8844742" y="4120364"/>
                </a:lnTo>
                <a:lnTo>
                  <a:pt x="0" y="4120364"/>
                </a:lnTo>
                <a:lnTo>
                  <a:pt x="0" y="0"/>
                </a:lnTo>
                <a:close/>
              </a:path>
            </a:pathLst>
          </a:custGeom>
          <a:blipFill>
            <a:blip r:embed="rId3"/>
            <a:stretch>
              <a:fillRect l="-52929" t="-53556" r="-40152" b="-79583"/>
            </a:stretch>
          </a:blipFill>
        </p:spPr>
      </p:sp>
      <p:sp>
        <p:nvSpPr>
          <p:cNvPr name="Freeform 4" id="4"/>
          <p:cNvSpPr/>
          <p:nvPr/>
        </p:nvSpPr>
        <p:spPr>
          <a:xfrm flipH="false" flipV="false" rot="0">
            <a:off x="1895349" y="4417757"/>
            <a:ext cx="4275260" cy="3474370"/>
          </a:xfrm>
          <a:custGeom>
            <a:avLst/>
            <a:gdLst/>
            <a:ahLst/>
            <a:cxnLst/>
            <a:rect r="r" b="b" t="t" l="l"/>
            <a:pathLst>
              <a:path h="3474370" w="4275260">
                <a:moveTo>
                  <a:pt x="0" y="0"/>
                </a:moveTo>
                <a:lnTo>
                  <a:pt x="4275260" y="0"/>
                </a:lnTo>
                <a:lnTo>
                  <a:pt x="4275260" y="3474370"/>
                </a:lnTo>
                <a:lnTo>
                  <a:pt x="0" y="3474370"/>
                </a:lnTo>
                <a:lnTo>
                  <a:pt x="0" y="0"/>
                </a:lnTo>
                <a:close/>
              </a:path>
            </a:pathLst>
          </a:custGeom>
          <a:blipFill>
            <a:blip r:embed="rId4"/>
            <a:stretch>
              <a:fillRect l="-88568" t="-54726" r="-126200" b="-63145"/>
            </a:stretch>
          </a:blipFill>
        </p:spPr>
      </p:sp>
      <p:sp>
        <p:nvSpPr>
          <p:cNvPr name="Freeform 5" id="5"/>
          <p:cNvSpPr/>
          <p:nvPr/>
        </p:nvSpPr>
        <p:spPr>
          <a:xfrm flipH="false" flipV="false" rot="0">
            <a:off x="10511496" y="297393"/>
            <a:ext cx="1157860" cy="4182745"/>
          </a:xfrm>
          <a:custGeom>
            <a:avLst/>
            <a:gdLst/>
            <a:ahLst/>
            <a:cxnLst/>
            <a:rect r="r" b="b" t="t" l="l"/>
            <a:pathLst>
              <a:path h="4182745" w="1157860">
                <a:moveTo>
                  <a:pt x="0" y="0"/>
                </a:moveTo>
                <a:lnTo>
                  <a:pt x="1157860" y="0"/>
                </a:lnTo>
                <a:lnTo>
                  <a:pt x="1157860" y="4182746"/>
                </a:lnTo>
                <a:lnTo>
                  <a:pt x="0" y="4182746"/>
                </a:lnTo>
                <a:lnTo>
                  <a:pt x="0" y="0"/>
                </a:lnTo>
                <a:close/>
              </a:path>
            </a:pathLst>
          </a:custGeom>
          <a:blipFill>
            <a:blip r:embed="rId3"/>
            <a:stretch>
              <a:fillRect l="-1068382" t="-52828" r="-307657" b="-77005"/>
            </a:stretch>
          </a:blipFill>
        </p:spPr>
      </p:sp>
      <p:sp>
        <p:nvSpPr>
          <p:cNvPr name="Freeform 6" id="6"/>
          <p:cNvSpPr/>
          <p:nvPr/>
        </p:nvSpPr>
        <p:spPr>
          <a:xfrm flipH="false" flipV="false" rot="0">
            <a:off x="11411454" y="297393"/>
            <a:ext cx="1157860" cy="4182745"/>
          </a:xfrm>
          <a:custGeom>
            <a:avLst/>
            <a:gdLst/>
            <a:ahLst/>
            <a:cxnLst/>
            <a:rect r="r" b="b" t="t" l="l"/>
            <a:pathLst>
              <a:path h="4182745" w="1157860">
                <a:moveTo>
                  <a:pt x="0" y="0"/>
                </a:moveTo>
                <a:lnTo>
                  <a:pt x="1157860" y="0"/>
                </a:lnTo>
                <a:lnTo>
                  <a:pt x="1157860" y="4182746"/>
                </a:lnTo>
                <a:lnTo>
                  <a:pt x="0" y="4182746"/>
                </a:lnTo>
                <a:lnTo>
                  <a:pt x="0" y="0"/>
                </a:lnTo>
                <a:close/>
              </a:path>
            </a:pathLst>
          </a:custGeom>
          <a:blipFill>
            <a:blip r:embed="rId3"/>
            <a:stretch>
              <a:fillRect l="-1068382" t="-52828" r="-307657" b="-77005"/>
            </a:stretch>
          </a:blipFill>
        </p:spPr>
      </p:sp>
      <p:sp>
        <p:nvSpPr>
          <p:cNvPr name="Freeform 7" id="7"/>
          <p:cNvSpPr/>
          <p:nvPr/>
        </p:nvSpPr>
        <p:spPr>
          <a:xfrm flipH="false" flipV="false" rot="0">
            <a:off x="12327663" y="297393"/>
            <a:ext cx="1157860" cy="4182745"/>
          </a:xfrm>
          <a:custGeom>
            <a:avLst/>
            <a:gdLst/>
            <a:ahLst/>
            <a:cxnLst/>
            <a:rect r="r" b="b" t="t" l="l"/>
            <a:pathLst>
              <a:path h="4182745" w="1157860">
                <a:moveTo>
                  <a:pt x="0" y="0"/>
                </a:moveTo>
                <a:lnTo>
                  <a:pt x="1157860" y="0"/>
                </a:lnTo>
                <a:lnTo>
                  <a:pt x="1157860" y="4182746"/>
                </a:lnTo>
                <a:lnTo>
                  <a:pt x="0" y="4182746"/>
                </a:lnTo>
                <a:lnTo>
                  <a:pt x="0" y="0"/>
                </a:lnTo>
                <a:close/>
              </a:path>
            </a:pathLst>
          </a:custGeom>
          <a:blipFill>
            <a:blip r:embed="rId3"/>
            <a:stretch>
              <a:fillRect l="-1068382" t="-52828" r="-307657" b="-77005"/>
            </a:stretch>
          </a:blipFill>
        </p:spPr>
      </p:sp>
      <p:sp>
        <p:nvSpPr>
          <p:cNvPr name="Freeform 8" id="8"/>
          <p:cNvSpPr/>
          <p:nvPr/>
        </p:nvSpPr>
        <p:spPr>
          <a:xfrm flipH="false" flipV="false" rot="0">
            <a:off x="6056850" y="4417757"/>
            <a:ext cx="4340887" cy="3474370"/>
          </a:xfrm>
          <a:custGeom>
            <a:avLst/>
            <a:gdLst/>
            <a:ahLst/>
            <a:cxnLst/>
            <a:rect r="r" b="b" t="t" l="l"/>
            <a:pathLst>
              <a:path h="3474370" w="4340887">
                <a:moveTo>
                  <a:pt x="0" y="0"/>
                </a:moveTo>
                <a:lnTo>
                  <a:pt x="4340887" y="0"/>
                </a:lnTo>
                <a:lnTo>
                  <a:pt x="4340887" y="3474370"/>
                </a:lnTo>
                <a:lnTo>
                  <a:pt x="0" y="3474370"/>
                </a:lnTo>
                <a:lnTo>
                  <a:pt x="0" y="0"/>
                </a:lnTo>
                <a:close/>
              </a:path>
            </a:pathLst>
          </a:custGeom>
          <a:blipFill>
            <a:blip r:embed="rId5"/>
            <a:stretch>
              <a:fillRect l="-86508" t="-67898" r="-123502" b="-49973"/>
            </a:stretch>
          </a:blipFill>
        </p:spPr>
      </p:sp>
      <p:sp>
        <p:nvSpPr>
          <p:cNvPr name="Freeform 9" id="9"/>
          <p:cNvSpPr/>
          <p:nvPr/>
        </p:nvSpPr>
        <p:spPr>
          <a:xfrm flipH="false" flipV="false" rot="0">
            <a:off x="10284573" y="4417757"/>
            <a:ext cx="4569482" cy="3474370"/>
          </a:xfrm>
          <a:custGeom>
            <a:avLst/>
            <a:gdLst/>
            <a:ahLst/>
            <a:cxnLst/>
            <a:rect r="r" b="b" t="t" l="l"/>
            <a:pathLst>
              <a:path h="3474370" w="4569482">
                <a:moveTo>
                  <a:pt x="0" y="0"/>
                </a:moveTo>
                <a:lnTo>
                  <a:pt x="4569482" y="0"/>
                </a:lnTo>
                <a:lnTo>
                  <a:pt x="4569482" y="3474370"/>
                </a:lnTo>
                <a:lnTo>
                  <a:pt x="0" y="3474370"/>
                </a:lnTo>
                <a:lnTo>
                  <a:pt x="0" y="0"/>
                </a:lnTo>
                <a:close/>
              </a:path>
            </a:pathLst>
          </a:custGeom>
          <a:blipFill>
            <a:blip r:embed="rId6"/>
            <a:stretch>
              <a:fillRect l="-82180" t="-58000" r="-112321" b="-59871"/>
            </a:stretch>
          </a:blipFill>
        </p:spPr>
      </p:sp>
      <p:sp>
        <p:nvSpPr>
          <p:cNvPr name="Freeform 10" id="10"/>
          <p:cNvSpPr/>
          <p:nvPr/>
        </p:nvSpPr>
        <p:spPr>
          <a:xfrm flipH="false" flipV="false" rot="0">
            <a:off x="13236064" y="297393"/>
            <a:ext cx="1157860" cy="4182745"/>
          </a:xfrm>
          <a:custGeom>
            <a:avLst/>
            <a:gdLst/>
            <a:ahLst/>
            <a:cxnLst/>
            <a:rect r="r" b="b" t="t" l="l"/>
            <a:pathLst>
              <a:path h="4182745" w="1157860">
                <a:moveTo>
                  <a:pt x="0" y="0"/>
                </a:moveTo>
                <a:lnTo>
                  <a:pt x="1157860" y="0"/>
                </a:lnTo>
                <a:lnTo>
                  <a:pt x="1157860" y="4182746"/>
                </a:lnTo>
                <a:lnTo>
                  <a:pt x="0" y="4182746"/>
                </a:lnTo>
                <a:lnTo>
                  <a:pt x="0" y="0"/>
                </a:lnTo>
                <a:close/>
              </a:path>
            </a:pathLst>
          </a:custGeom>
          <a:blipFill>
            <a:blip r:embed="rId3"/>
            <a:stretch>
              <a:fillRect l="-1068382" t="-52828" r="-307657" b="-77005"/>
            </a:stretch>
          </a:blipFill>
        </p:spPr>
      </p:sp>
      <p:sp>
        <p:nvSpPr>
          <p:cNvPr name="Freeform 11" id="11"/>
          <p:cNvSpPr/>
          <p:nvPr/>
        </p:nvSpPr>
        <p:spPr>
          <a:xfrm flipH="false" flipV="false" rot="0">
            <a:off x="13696195" y="297393"/>
            <a:ext cx="1157860" cy="4182745"/>
          </a:xfrm>
          <a:custGeom>
            <a:avLst/>
            <a:gdLst/>
            <a:ahLst/>
            <a:cxnLst/>
            <a:rect r="r" b="b" t="t" l="l"/>
            <a:pathLst>
              <a:path h="4182745" w="1157860">
                <a:moveTo>
                  <a:pt x="0" y="0"/>
                </a:moveTo>
                <a:lnTo>
                  <a:pt x="1157860" y="0"/>
                </a:lnTo>
                <a:lnTo>
                  <a:pt x="1157860" y="4182746"/>
                </a:lnTo>
                <a:lnTo>
                  <a:pt x="0" y="4182746"/>
                </a:lnTo>
                <a:lnTo>
                  <a:pt x="0" y="0"/>
                </a:lnTo>
                <a:close/>
              </a:path>
            </a:pathLst>
          </a:custGeom>
          <a:blipFill>
            <a:blip r:embed="rId3"/>
            <a:stretch>
              <a:fillRect l="-1068382" t="-52828" r="-307657" b="-77005"/>
            </a:stretch>
          </a:blipFill>
        </p:spPr>
      </p:sp>
      <p:grpSp>
        <p:nvGrpSpPr>
          <p:cNvPr name="Group 12" id="12"/>
          <p:cNvGrpSpPr/>
          <p:nvPr/>
        </p:nvGrpSpPr>
        <p:grpSpPr>
          <a:xfrm rot="0">
            <a:off x="9800389" y="524262"/>
            <a:ext cx="4789626" cy="1362215"/>
            <a:chOff x="0" y="0"/>
            <a:chExt cx="1603367" cy="456013"/>
          </a:xfrm>
        </p:grpSpPr>
        <p:sp>
          <p:nvSpPr>
            <p:cNvPr name="Freeform 13" id="13"/>
            <p:cNvSpPr/>
            <p:nvPr/>
          </p:nvSpPr>
          <p:spPr>
            <a:xfrm flipH="false" flipV="false" rot="0">
              <a:off x="0" y="0"/>
              <a:ext cx="1603367" cy="456013"/>
            </a:xfrm>
            <a:custGeom>
              <a:avLst/>
              <a:gdLst/>
              <a:ahLst/>
              <a:cxnLst/>
              <a:rect r="r" b="b" t="t" l="l"/>
              <a:pathLst>
                <a:path h="456013" w="1603367">
                  <a:moveTo>
                    <a:pt x="24246" y="0"/>
                  </a:moveTo>
                  <a:lnTo>
                    <a:pt x="1579121" y="0"/>
                  </a:lnTo>
                  <a:cubicBezTo>
                    <a:pt x="1592511" y="0"/>
                    <a:pt x="1603367" y="10855"/>
                    <a:pt x="1603367" y="24246"/>
                  </a:cubicBezTo>
                  <a:lnTo>
                    <a:pt x="1603367" y="431767"/>
                  </a:lnTo>
                  <a:cubicBezTo>
                    <a:pt x="1603367" y="445157"/>
                    <a:pt x="1592511" y="456013"/>
                    <a:pt x="1579121" y="456013"/>
                  </a:cubicBezTo>
                  <a:lnTo>
                    <a:pt x="24246" y="456013"/>
                  </a:lnTo>
                  <a:cubicBezTo>
                    <a:pt x="10855" y="456013"/>
                    <a:pt x="0" y="445157"/>
                    <a:pt x="0" y="431767"/>
                  </a:cubicBezTo>
                  <a:lnTo>
                    <a:pt x="0" y="24246"/>
                  </a:lnTo>
                  <a:cubicBezTo>
                    <a:pt x="0" y="10855"/>
                    <a:pt x="10855" y="0"/>
                    <a:pt x="24246" y="0"/>
                  </a:cubicBezTo>
                  <a:close/>
                </a:path>
              </a:pathLst>
            </a:custGeom>
            <a:solidFill>
              <a:srgbClr val="8AB7E2"/>
            </a:solidFill>
          </p:spPr>
        </p:sp>
        <p:sp>
          <p:nvSpPr>
            <p:cNvPr name="TextBox 14" id="14"/>
            <p:cNvSpPr txBox="true"/>
            <p:nvPr/>
          </p:nvSpPr>
          <p:spPr>
            <a:xfrm>
              <a:off x="0" y="85725"/>
              <a:ext cx="1603367" cy="370288"/>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9932850" y="678955"/>
            <a:ext cx="4789626" cy="490855"/>
          </a:xfrm>
          <a:prstGeom prst="rect">
            <a:avLst/>
          </a:prstGeom>
        </p:spPr>
        <p:txBody>
          <a:bodyPr anchor="t" rtlCol="false" tIns="0" lIns="0" bIns="0" rIns="0">
            <a:spAutoFit/>
          </a:bodyPr>
          <a:lstStyle/>
          <a:p>
            <a:pPr>
              <a:lnSpc>
                <a:spcPts val="3920"/>
              </a:lnSpc>
              <a:spcBef>
                <a:spcPct val="0"/>
              </a:spcBef>
            </a:pPr>
          </a:p>
        </p:txBody>
      </p:sp>
      <p:sp>
        <p:nvSpPr>
          <p:cNvPr name="TextBox 16" id="16"/>
          <p:cNvSpPr txBox="true"/>
          <p:nvPr/>
        </p:nvSpPr>
        <p:spPr>
          <a:xfrm rot="0">
            <a:off x="9932850" y="678955"/>
            <a:ext cx="4789626" cy="9861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Numerical Independent Variable vs Target Variable</a:t>
            </a:r>
          </a:p>
        </p:txBody>
      </p:sp>
      <p:grpSp>
        <p:nvGrpSpPr>
          <p:cNvPr name="Group 17" id="17"/>
          <p:cNvGrpSpPr/>
          <p:nvPr/>
        </p:nvGrpSpPr>
        <p:grpSpPr>
          <a:xfrm rot="0">
            <a:off x="1895349" y="7896085"/>
            <a:ext cx="5335354" cy="2093522"/>
            <a:chOff x="0" y="0"/>
            <a:chExt cx="1786054" cy="700824"/>
          </a:xfrm>
        </p:grpSpPr>
        <p:sp>
          <p:nvSpPr>
            <p:cNvPr name="Freeform 18" id="18"/>
            <p:cNvSpPr/>
            <p:nvPr/>
          </p:nvSpPr>
          <p:spPr>
            <a:xfrm flipH="false" flipV="false" rot="0">
              <a:off x="0" y="0"/>
              <a:ext cx="1786054" cy="700824"/>
            </a:xfrm>
            <a:custGeom>
              <a:avLst/>
              <a:gdLst/>
              <a:ahLst/>
              <a:cxnLst/>
              <a:rect r="r" b="b" t="t" l="l"/>
              <a:pathLst>
                <a:path h="700824" w="1786054">
                  <a:moveTo>
                    <a:pt x="21766" y="0"/>
                  </a:moveTo>
                  <a:lnTo>
                    <a:pt x="1764288" y="0"/>
                  </a:lnTo>
                  <a:cubicBezTo>
                    <a:pt x="1776309" y="0"/>
                    <a:pt x="1786054" y="9745"/>
                    <a:pt x="1786054" y="21766"/>
                  </a:cubicBezTo>
                  <a:lnTo>
                    <a:pt x="1786054" y="679058"/>
                  </a:lnTo>
                  <a:cubicBezTo>
                    <a:pt x="1786054" y="684830"/>
                    <a:pt x="1783761" y="690367"/>
                    <a:pt x="1779679" y="694448"/>
                  </a:cubicBezTo>
                  <a:cubicBezTo>
                    <a:pt x="1775597" y="698530"/>
                    <a:pt x="1770061" y="700824"/>
                    <a:pt x="1764288" y="700824"/>
                  </a:cubicBezTo>
                  <a:lnTo>
                    <a:pt x="21766" y="700824"/>
                  </a:lnTo>
                  <a:cubicBezTo>
                    <a:pt x="9745" y="700824"/>
                    <a:pt x="0" y="691079"/>
                    <a:pt x="0" y="679058"/>
                  </a:cubicBezTo>
                  <a:lnTo>
                    <a:pt x="0" y="21766"/>
                  </a:lnTo>
                  <a:cubicBezTo>
                    <a:pt x="0" y="9745"/>
                    <a:pt x="9745" y="0"/>
                    <a:pt x="21766" y="0"/>
                  </a:cubicBezTo>
                  <a:close/>
                </a:path>
              </a:pathLst>
            </a:custGeom>
            <a:solidFill>
              <a:srgbClr val="8AB7E2"/>
            </a:solidFill>
          </p:spPr>
        </p:sp>
        <p:sp>
          <p:nvSpPr>
            <p:cNvPr name="TextBox 19" id="19"/>
            <p:cNvSpPr txBox="true"/>
            <p:nvPr/>
          </p:nvSpPr>
          <p:spPr>
            <a:xfrm>
              <a:off x="0" y="85725"/>
              <a:ext cx="1786054" cy="615099"/>
            </a:xfrm>
            <a:prstGeom prst="rect">
              <a:avLst/>
            </a:prstGeom>
          </p:spPr>
          <p:txBody>
            <a:bodyPr anchor="ctr" rtlCol="false" tIns="50800" lIns="50800" bIns="50800" rIns="50800"/>
            <a:lstStyle/>
            <a:p>
              <a:pPr algn="ctr">
                <a:lnSpc>
                  <a:spcPts val="1925"/>
                </a:lnSpc>
              </a:pPr>
            </a:p>
          </p:txBody>
        </p:sp>
      </p:grpSp>
      <p:sp>
        <p:nvSpPr>
          <p:cNvPr name="TextBox 20" id="20"/>
          <p:cNvSpPr txBox="true"/>
          <p:nvPr/>
        </p:nvSpPr>
        <p:spPr>
          <a:xfrm rot="0">
            <a:off x="2166519" y="7937152"/>
            <a:ext cx="4793014" cy="19767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It shows that if co-applicants income is less the chances of loan approval are high.</a:t>
            </a:r>
          </a:p>
        </p:txBody>
      </p:sp>
      <p:grpSp>
        <p:nvGrpSpPr>
          <p:cNvPr name="Group 21" id="21"/>
          <p:cNvGrpSpPr/>
          <p:nvPr/>
        </p:nvGrpSpPr>
        <p:grpSpPr>
          <a:xfrm rot="0">
            <a:off x="7963253" y="7892127"/>
            <a:ext cx="6890802" cy="2097480"/>
            <a:chOff x="0" y="0"/>
            <a:chExt cx="2306753" cy="702149"/>
          </a:xfrm>
        </p:grpSpPr>
        <p:sp>
          <p:nvSpPr>
            <p:cNvPr name="Freeform 22" id="22"/>
            <p:cNvSpPr/>
            <p:nvPr/>
          </p:nvSpPr>
          <p:spPr>
            <a:xfrm flipH="false" flipV="false" rot="0">
              <a:off x="0" y="0"/>
              <a:ext cx="2306753" cy="702149"/>
            </a:xfrm>
            <a:custGeom>
              <a:avLst/>
              <a:gdLst/>
              <a:ahLst/>
              <a:cxnLst/>
              <a:rect r="r" b="b" t="t" l="l"/>
              <a:pathLst>
                <a:path h="702149" w="2306753">
                  <a:moveTo>
                    <a:pt x="16853" y="0"/>
                  </a:moveTo>
                  <a:lnTo>
                    <a:pt x="2289900" y="0"/>
                  </a:lnTo>
                  <a:cubicBezTo>
                    <a:pt x="2299208" y="0"/>
                    <a:pt x="2306753" y="7545"/>
                    <a:pt x="2306753" y="16853"/>
                  </a:cubicBezTo>
                  <a:lnTo>
                    <a:pt x="2306753" y="685296"/>
                  </a:lnTo>
                  <a:cubicBezTo>
                    <a:pt x="2306753" y="694603"/>
                    <a:pt x="2299208" y="702149"/>
                    <a:pt x="2289900" y="702149"/>
                  </a:cubicBezTo>
                  <a:lnTo>
                    <a:pt x="16853" y="702149"/>
                  </a:lnTo>
                  <a:cubicBezTo>
                    <a:pt x="7545" y="702149"/>
                    <a:pt x="0" y="694603"/>
                    <a:pt x="0" y="685296"/>
                  </a:cubicBezTo>
                  <a:lnTo>
                    <a:pt x="0" y="16853"/>
                  </a:lnTo>
                  <a:cubicBezTo>
                    <a:pt x="0" y="7545"/>
                    <a:pt x="7545" y="0"/>
                    <a:pt x="16853" y="0"/>
                  </a:cubicBezTo>
                  <a:close/>
                </a:path>
              </a:pathLst>
            </a:custGeom>
            <a:solidFill>
              <a:srgbClr val="8AB7E2"/>
            </a:solidFill>
          </p:spPr>
        </p:sp>
        <p:sp>
          <p:nvSpPr>
            <p:cNvPr name="TextBox 23" id="23"/>
            <p:cNvSpPr txBox="true"/>
            <p:nvPr/>
          </p:nvSpPr>
          <p:spPr>
            <a:xfrm>
              <a:off x="0" y="85725"/>
              <a:ext cx="2306753" cy="616424"/>
            </a:xfrm>
            <a:prstGeom prst="rect">
              <a:avLst/>
            </a:prstGeom>
          </p:spPr>
          <p:txBody>
            <a:bodyPr anchor="ctr" rtlCol="false" tIns="50800" lIns="50800" bIns="50800" rIns="50800"/>
            <a:lstStyle/>
            <a:p>
              <a:pPr algn="ctr">
                <a:lnSpc>
                  <a:spcPts val="1925"/>
                </a:lnSpc>
              </a:pPr>
            </a:p>
          </p:txBody>
        </p:sp>
      </p:grpSp>
      <p:sp>
        <p:nvSpPr>
          <p:cNvPr name="TextBox 24" id="24"/>
          <p:cNvSpPr txBox="true"/>
          <p:nvPr/>
        </p:nvSpPr>
        <p:spPr>
          <a:xfrm rot="0">
            <a:off x="8227294" y="7937152"/>
            <a:ext cx="6821606" cy="19767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The proportion of approved loans is higher for Low and Average Loan Amounts as compared to that of High Loan Amounts.</a:t>
            </a:r>
          </a:p>
        </p:txBody>
      </p:sp>
      <p:sp>
        <p:nvSpPr>
          <p:cNvPr name="Freeform 25" id="25"/>
          <p:cNvSpPr/>
          <p:nvPr/>
        </p:nvSpPr>
        <p:spPr>
          <a:xfrm flipH="false" flipV="false" rot="-8185545">
            <a:off x="15267159" y="83139"/>
            <a:ext cx="4899948" cy="3068592"/>
          </a:xfrm>
          <a:custGeom>
            <a:avLst/>
            <a:gdLst/>
            <a:ahLst/>
            <a:cxnLst/>
            <a:rect r="r" b="b" t="t" l="l"/>
            <a:pathLst>
              <a:path h="3068592" w="4899948">
                <a:moveTo>
                  <a:pt x="0" y="0"/>
                </a:moveTo>
                <a:lnTo>
                  <a:pt x="4899947" y="0"/>
                </a:lnTo>
                <a:lnTo>
                  <a:pt x="4899947" y="3068593"/>
                </a:lnTo>
                <a:lnTo>
                  <a:pt x="0" y="30685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6" id="26"/>
          <p:cNvSpPr/>
          <p:nvPr/>
        </p:nvSpPr>
        <p:spPr>
          <a:xfrm flipH="false" flipV="false" rot="0">
            <a:off x="-3353228" y="6942786"/>
            <a:ext cx="4899948" cy="3344214"/>
          </a:xfrm>
          <a:custGeom>
            <a:avLst/>
            <a:gdLst/>
            <a:ahLst/>
            <a:cxnLst/>
            <a:rect r="r" b="b" t="t" l="l"/>
            <a:pathLst>
              <a:path h="3344214" w="4899948">
                <a:moveTo>
                  <a:pt x="0" y="0"/>
                </a:moveTo>
                <a:lnTo>
                  <a:pt x="4899948" y="0"/>
                </a:lnTo>
                <a:lnTo>
                  <a:pt x="4899948" y="3344214"/>
                </a:lnTo>
                <a:lnTo>
                  <a:pt x="0" y="33442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15565239" y="8003827"/>
            <a:ext cx="4076270" cy="2863579"/>
          </a:xfrm>
          <a:custGeom>
            <a:avLst/>
            <a:gdLst/>
            <a:ahLst/>
            <a:cxnLst/>
            <a:rect r="r" b="b" t="t" l="l"/>
            <a:pathLst>
              <a:path h="2863579" w="4076270">
                <a:moveTo>
                  <a:pt x="0" y="0"/>
                </a:moveTo>
                <a:lnTo>
                  <a:pt x="4076269" y="0"/>
                </a:lnTo>
                <a:lnTo>
                  <a:pt x="4076269" y="2863579"/>
                </a:lnTo>
                <a:lnTo>
                  <a:pt x="0" y="28635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11600" y="1028700"/>
            <a:ext cx="8829300" cy="6005198"/>
          </a:xfrm>
          <a:custGeom>
            <a:avLst/>
            <a:gdLst/>
            <a:ahLst/>
            <a:cxnLst/>
            <a:rect r="r" b="b" t="t" l="l"/>
            <a:pathLst>
              <a:path h="6005198" w="8829300">
                <a:moveTo>
                  <a:pt x="0" y="0"/>
                </a:moveTo>
                <a:lnTo>
                  <a:pt x="8829300" y="0"/>
                </a:lnTo>
                <a:lnTo>
                  <a:pt x="8829300" y="6005198"/>
                </a:lnTo>
                <a:lnTo>
                  <a:pt x="0" y="6005198"/>
                </a:lnTo>
                <a:lnTo>
                  <a:pt x="0" y="0"/>
                </a:lnTo>
                <a:close/>
              </a:path>
            </a:pathLst>
          </a:custGeom>
          <a:blipFill>
            <a:blip r:embed="rId3"/>
            <a:stretch>
              <a:fillRect l="-53277" t="-35197" r="-41072" b="-25535"/>
            </a:stretch>
          </a:blipFill>
        </p:spPr>
      </p:sp>
      <p:sp>
        <p:nvSpPr>
          <p:cNvPr name="TextBox 4" id="4"/>
          <p:cNvSpPr txBox="true"/>
          <p:nvPr/>
        </p:nvSpPr>
        <p:spPr>
          <a:xfrm rot="0">
            <a:off x="1300101" y="5317030"/>
            <a:ext cx="9525" cy="481330"/>
          </a:xfrm>
          <a:prstGeom prst="rect">
            <a:avLst/>
          </a:prstGeom>
        </p:spPr>
        <p:txBody>
          <a:bodyPr anchor="t" rtlCol="false" tIns="0" lIns="0" bIns="0" rIns="0">
            <a:spAutoFit/>
          </a:bodyPr>
          <a:lstStyle/>
          <a:p>
            <a:pPr>
              <a:lnSpc>
                <a:spcPts val="3920"/>
              </a:lnSpc>
            </a:pPr>
          </a:p>
        </p:txBody>
      </p:sp>
      <p:grpSp>
        <p:nvGrpSpPr>
          <p:cNvPr name="Group 5" id="5"/>
          <p:cNvGrpSpPr/>
          <p:nvPr/>
        </p:nvGrpSpPr>
        <p:grpSpPr>
          <a:xfrm rot="0">
            <a:off x="9507123" y="1028700"/>
            <a:ext cx="7102069" cy="7045279"/>
            <a:chOff x="0" y="0"/>
            <a:chExt cx="2377476" cy="2358465"/>
          </a:xfrm>
        </p:grpSpPr>
        <p:sp>
          <p:nvSpPr>
            <p:cNvPr name="Freeform 6" id="6"/>
            <p:cNvSpPr/>
            <p:nvPr/>
          </p:nvSpPr>
          <p:spPr>
            <a:xfrm flipH="false" flipV="false" rot="0">
              <a:off x="0" y="0"/>
              <a:ext cx="2377476" cy="2358465"/>
            </a:xfrm>
            <a:custGeom>
              <a:avLst/>
              <a:gdLst/>
              <a:ahLst/>
              <a:cxnLst/>
              <a:rect r="r" b="b" t="t" l="l"/>
              <a:pathLst>
                <a:path h="2358465" w="2377476">
                  <a:moveTo>
                    <a:pt x="16351" y="0"/>
                  </a:moveTo>
                  <a:lnTo>
                    <a:pt x="2361125" y="0"/>
                  </a:lnTo>
                  <a:cubicBezTo>
                    <a:pt x="2370155" y="0"/>
                    <a:pt x="2377476" y="7321"/>
                    <a:pt x="2377476" y="16351"/>
                  </a:cubicBezTo>
                  <a:lnTo>
                    <a:pt x="2377476" y="2342114"/>
                  </a:lnTo>
                  <a:cubicBezTo>
                    <a:pt x="2377476" y="2351144"/>
                    <a:pt x="2370155" y="2358465"/>
                    <a:pt x="2361125" y="2358465"/>
                  </a:cubicBezTo>
                  <a:lnTo>
                    <a:pt x="16351" y="2358465"/>
                  </a:lnTo>
                  <a:cubicBezTo>
                    <a:pt x="7321" y="2358465"/>
                    <a:pt x="0" y="2351144"/>
                    <a:pt x="0" y="2342114"/>
                  </a:cubicBezTo>
                  <a:lnTo>
                    <a:pt x="0" y="16351"/>
                  </a:lnTo>
                  <a:cubicBezTo>
                    <a:pt x="0" y="7321"/>
                    <a:pt x="7321" y="0"/>
                    <a:pt x="16351" y="0"/>
                  </a:cubicBezTo>
                  <a:close/>
                </a:path>
              </a:pathLst>
            </a:custGeom>
            <a:solidFill>
              <a:srgbClr val="8AB7E2"/>
            </a:solidFill>
          </p:spPr>
        </p:sp>
        <p:sp>
          <p:nvSpPr>
            <p:cNvPr name="TextBox 7" id="7"/>
            <p:cNvSpPr txBox="true"/>
            <p:nvPr/>
          </p:nvSpPr>
          <p:spPr>
            <a:xfrm>
              <a:off x="0" y="85725"/>
              <a:ext cx="2377476" cy="2272740"/>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9745885" y="1761842"/>
            <a:ext cx="6749547" cy="6179820"/>
          </a:xfrm>
          <a:prstGeom prst="rect">
            <a:avLst/>
          </a:prstGeom>
        </p:spPr>
        <p:txBody>
          <a:bodyPr anchor="t" rtlCol="false" tIns="0" lIns="0" bIns="0" rIns="0">
            <a:spAutoFit/>
          </a:bodyPr>
          <a:lstStyle/>
          <a:p>
            <a:pPr>
              <a:lnSpc>
                <a:spcPts val="3780"/>
              </a:lnSpc>
            </a:pPr>
            <a:r>
              <a:rPr lang="en-US" sz="2700">
                <a:solidFill>
                  <a:srgbClr val="000000"/>
                </a:solidFill>
                <a:latin typeface="Public Sans"/>
              </a:rPr>
              <a:t>It shows that if co-applicants income is less the chances of loan approval are high. But this does not look right. The possible reason behind this may be that most of the applicants don’t have any co-applicant so the co-applicant income for such applicants is 0 and hence the loan approval is not dependent on it. So we can make a new variable in which we will combine the applicant’s and co applicants’ income to visualize the combined effect of income on loan approval.</a:t>
            </a:r>
          </a:p>
        </p:txBody>
      </p:sp>
      <p:sp>
        <p:nvSpPr>
          <p:cNvPr name="TextBox 9" id="9"/>
          <p:cNvSpPr txBox="true"/>
          <p:nvPr/>
        </p:nvSpPr>
        <p:spPr>
          <a:xfrm rot="0">
            <a:off x="10175924" y="942975"/>
            <a:ext cx="5650706" cy="778510"/>
          </a:xfrm>
          <a:prstGeom prst="rect">
            <a:avLst/>
          </a:prstGeom>
        </p:spPr>
        <p:txBody>
          <a:bodyPr anchor="t" rtlCol="false" tIns="0" lIns="0" bIns="0" rIns="0">
            <a:spAutoFit/>
          </a:bodyPr>
          <a:lstStyle/>
          <a:p>
            <a:pPr algn="ctr">
              <a:lnSpc>
                <a:spcPts val="6440"/>
              </a:lnSpc>
            </a:pPr>
            <a:r>
              <a:rPr lang="en-US" sz="4600">
                <a:solidFill>
                  <a:srgbClr val="000000"/>
                </a:solidFill>
                <a:latin typeface="DM Sans Bold"/>
              </a:rPr>
              <a:t>Feature engineering</a:t>
            </a:r>
          </a:p>
        </p:txBody>
      </p:sp>
      <p:grpSp>
        <p:nvGrpSpPr>
          <p:cNvPr name="Group 10" id="10"/>
          <p:cNvGrpSpPr/>
          <p:nvPr/>
        </p:nvGrpSpPr>
        <p:grpSpPr>
          <a:xfrm rot="0">
            <a:off x="1911600" y="7257946"/>
            <a:ext cx="7427094" cy="2224402"/>
            <a:chOff x="0" y="0"/>
            <a:chExt cx="2486281" cy="744637"/>
          </a:xfrm>
        </p:grpSpPr>
        <p:sp>
          <p:nvSpPr>
            <p:cNvPr name="Freeform 11" id="11"/>
            <p:cNvSpPr/>
            <p:nvPr/>
          </p:nvSpPr>
          <p:spPr>
            <a:xfrm flipH="false" flipV="false" rot="0">
              <a:off x="0" y="0"/>
              <a:ext cx="2486281" cy="744637"/>
            </a:xfrm>
            <a:custGeom>
              <a:avLst/>
              <a:gdLst/>
              <a:ahLst/>
              <a:cxnLst/>
              <a:rect r="r" b="b" t="t" l="l"/>
              <a:pathLst>
                <a:path h="744637" w="2486281">
                  <a:moveTo>
                    <a:pt x="15636" y="0"/>
                  </a:moveTo>
                  <a:lnTo>
                    <a:pt x="2470645" y="0"/>
                  </a:lnTo>
                  <a:cubicBezTo>
                    <a:pt x="2479280" y="0"/>
                    <a:pt x="2486281" y="7000"/>
                    <a:pt x="2486281" y="15636"/>
                  </a:cubicBezTo>
                  <a:lnTo>
                    <a:pt x="2486281" y="729001"/>
                  </a:lnTo>
                  <a:cubicBezTo>
                    <a:pt x="2486281" y="737637"/>
                    <a:pt x="2479280" y="744637"/>
                    <a:pt x="2470645" y="744637"/>
                  </a:cubicBezTo>
                  <a:lnTo>
                    <a:pt x="15636" y="744637"/>
                  </a:lnTo>
                  <a:cubicBezTo>
                    <a:pt x="7000" y="744637"/>
                    <a:pt x="0" y="737637"/>
                    <a:pt x="0" y="729001"/>
                  </a:cubicBezTo>
                  <a:lnTo>
                    <a:pt x="0" y="15636"/>
                  </a:lnTo>
                  <a:cubicBezTo>
                    <a:pt x="0" y="7000"/>
                    <a:pt x="7000" y="0"/>
                    <a:pt x="15636" y="0"/>
                  </a:cubicBezTo>
                  <a:close/>
                </a:path>
              </a:pathLst>
            </a:custGeom>
            <a:solidFill>
              <a:srgbClr val="8AB7E2"/>
            </a:solidFill>
          </p:spPr>
        </p:sp>
        <p:sp>
          <p:nvSpPr>
            <p:cNvPr name="TextBox 12" id="12"/>
            <p:cNvSpPr txBox="true"/>
            <p:nvPr/>
          </p:nvSpPr>
          <p:spPr>
            <a:xfrm>
              <a:off x="0" y="85725"/>
              <a:ext cx="2486281" cy="658912"/>
            </a:xfrm>
            <a:prstGeom prst="rect">
              <a:avLst/>
            </a:prstGeom>
          </p:spPr>
          <p:txBody>
            <a:bodyPr anchor="ctr" rtlCol="false" tIns="50800" lIns="50800" bIns="50800" rIns="50800"/>
            <a:lstStyle/>
            <a:p>
              <a:pPr algn="ctr">
                <a:lnSpc>
                  <a:spcPts val="1925"/>
                </a:lnSpc>
              </a:pPr>
            </a:p>
          </p:txBody>
        </p:sp>
      </p:grpSp>
      <p:sp>
        <p:nvSpPr>
          <p:cNvPr name="TextBox 13" id="13"/>
          <p:cNvSpPr txBox="true"/>
          <p:nvPr/>
        </p:nvSpPr>
        <p:spPr>
          <a:xfrm rot="0">
            <a:off x="2074113" y="7428865"/>
            <a:ext cx="7069887" cy="1829435"/>
          </a:xfrm>
          <a:prstGeom prst="rect">
            <a:avLst/>
          </a:prstGeom>
        </p:spPr>
        <p:txBody>
          <a:bodyPr anchor="t" rtlCol="false" tIns="0" lIns="0" bIns="0" rIns="0">
            <a:spAutoFit/>
          </a:bodyPr>
          <a:lstStyle/>
          <a:p>
            <a:pPr>
              <a:lnSpc>
                <a:spcPts val="3640"/>
              </a:lnSpc>
            </a:pPr>
            <a:r>
              <a:rPr lang="en-US" sz="2600">
                <a:solidFill>
                  <a:srgbClr val="000000"/>
                </a:solidFill>
                <a:latin typeface="Public Sans"/>
              </a:rPr>
              <a:t>Proportion of loans getting approved for applicants having low Total_Income is very less as compared to that of applicants with Average, High, and Very High Income.</a:t>
            </a:r>
          </a:p>
        </p:txBody>
      </p:sp>
      <p:sp>
        <p:nvSpPr>
          <p:cNvPr name="Freeform 14" id="14"/>
          <p:cNvSpPr/>
          <p:nvPr/>
        </p:nvSpPr>
        <p:spPr>
          <a:xfrm flipH="false" flipV="false" rot="0">
            <a:off x="11169986" y="936638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2276292" y="9482349"/>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726263" y="9129156"/>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13120659" y="9718608"/>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16495433" y="8286818"/>
            <a:ext cx="4076270" cy="2863579"/>
          </a:xfrm>
          <a:custGeom>
            <a:avLst/>
            <a:gdLst/>
            <a:ahLst/>
            <a:cxnLst/>
            <a:rect r="r" b="b" t="t" l="l"/>
            <a:pathLst>
              <a:path h="2863579" w="4076270">
                <a:moveTo>
                  <a:pt x="0" y="0"/>
                </a:moveTo>
                <a:lnTo>
                  <a:pt x="4076269" y="0"/>
                </a:lnTo>
                <a:lnTo>
                  <a:pt x="4076269" y="2863580"/>
                </a:lnTo>
                <a:lnTo>
                  <a:pt x="0" y="28635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9" id="19"/>
          <p:cNvSpPr/>
          <p:nvPr/>
        </p:nvSpPr>
        <p:spPr>
          <a:xfrm flipH="false" flipV="false" rot="0">
            <a:off x="-2982798" y="102870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0" id="20"/>
          <p:cNvSpPr/>
          <p:nvPr/>
        </p:nvSpPr>
        <p:spPr>
          <a:xfrm flipH="false" flipV="false" rot="-5400000">
            <a:off x="-3492404" y="3270049"/>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11600" y="947526"/>
            <a:ext cx="11411903" cy="8391947"/>
          </a:xfrm>
          <a:custGeom>
            <a:avLst/>
            <a:gdLst/>
            <a:ahLst/>
            <a:cxnLst/>
            <a:rect r="r" b="b" t="t" l="l"/>
            <a:pathLst>
              <a:path h="8391947" w="11411903">
                <a:moveTo>
                  <a:pt x="0" y="0"/>
                </a:moveTo>
                <a:lnTo>
                  <a:pt x="11411903" y="0"/>
                </a:lnTo>
                <a:lnTo>
                  <a:pt x="11411903" y="8391948"/>
                </a:lnTo>
                <a:lnTo>
                  <a:pt x="0" y="8391948"/>
                </a:lnTo>
                <a:lnTo>
                  <a:pt x="0" y="0"/>
                </a:lnTo>
                <a:close/>
              </a:path>
            </a:pathLst>
          </a:custGeom>
          <a:blipFill>
            <a:blip r:embed="rId3"/>
            <a:stretch>
              <a:fillRect l="-53028" t="-32720" r="-40413" b="-15248"/>
            </a:stretch>
          </a:blipFill>
        </p:spPr>
      </p:sp>
      <p:grpSp>
        <p:nvGrpSpPr>
          <p:cNvPr name="Group 4" id="4"/>
          <p:cNvGrpSpPr/>
          <p:nvPr/>
        </p:nvGrpSpPr>
        <p:grpSpPr>
          <a:xfrm rot="0">
            <a:off x="10860906" y="3575346"/>
            <a:ext cx="6040866" cy="2586333"/>
            <a:chOff x="0" y="0"/>
            <a:chExt cx="2022230" cy="865796"/>
          </a:xfrm>
        </p:grpSpPr>
        <p:sp>
          <p:nvSpPr>
            <p:cNvPr name="Freeform 5" id="5"/>
            <p:cNvSpPr/>
            <p:nvPr/>
          </p:nvSpPr>
          <p:spPr>
            <a:xfrm flipH="false" flipV="false" rot="0">
              <a:off x="0" y="0"/>
              <a:ext cx="2022230" cy="865796"/>
            </a:xfrm>
            <a:custGeom>
              <a:avLst/>
              <a:gdLst/>
              <a:ahLst/>
              <a:cxnLst/>
              <a:rect r="r" b="b" t="t" l="l"/>
              <a:pathLst>
                <a:path h="865796" w="2022230">
                  <a:moveTo>
                    <a:pt x="19224" y="0"/>
                  </a:moveTo>
                  <a:lnTo>
                    <a:pt x="2003006" y="0"/>
                  </a:lnTo>
                  <a:cubicBezTo>
                    <a:pt x="2013623" y="0"/>
                    <a:pt x="2022230" y="8607"/>
                    <a:pt x="2022230" y="19224"/>
                  </a:cubicBezTo>
                  <a:lnTo>
                    <a:pt x="2022230" y="846572"/>
                  </a:lnTo>
                  <a:cubicBezTo>
                    <a:pt x="2022230" y="857189"/>
                    <a:pt x="2013623" y="865796"/>
                    <a:pt x="2003006" y="865796"/>
                  </a:cubicBezTo>
                  <a:lnTo>
                    <a:pt x="19224" y="865796"/>
                  </a:lnTo>
                  <a:cubicBezTo>
                    <a:pt x="8607" y="865796"/>
                    <a:pt x="0" y="857189"/>
                    <a:pt x="0" y="846572"/>
                  </a:cubicBezTo>
                  <a:lnTo>
                    <a:pt x="0" y="19224"/>
                  </a:lnTo>
                  <a:cubicBezTo>
                    <a:pt x="0" y="8607"/>
                    <a:pt x="8607" y="0"/>
                    <a:pt x="19224" y="0"/>
                  </a:cubicBezTo>
                  <a:close/>
                </a:path>
              </a:pathLst>
            </a:custGeom>
            <a:solidFill>
              <a:srgbClr val="8AB7E2"/>
            </a:solidFill>
          </p:spPr>
        </p:sp>
        <p:sp>
          <p:nvSpPr>
            <p:cNvPr name="TextBox 6" id="6"/>
            <p:cNvSpPr txBox="true"/>
            <p:nvPr/>
          </p:nvSpPr>
          <p:spPr>
            <a:xfrm>
              <a:off x="0" y="85725"/>
              <a:ext cx="2022230" cy="780071"/>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963552" y="3691858"/>
            <a:ext cx="5753214" cy="2286635"/>
          </a:xfrm>
          <a:prstGeom prst="rect">
            <a:avLst/>
          </a:prstGeom>
        </p:spPr>
        <p:txBody>
          <a:bodyPr anchor="t" rtlCol="false" tIns="0" lIns="0" bIns="0" rIns="0">
            <a:spAutoFit/>
          </a:bodyPr>
          <a:lstStyle/>
          <a:p>
            <a:pPr>
              <a:lnSpc>
                <a:spcPts val="3640"/>
              </a:lnSpc>
            </a:pPr>
            <a:r>
              <a:rPr lang="en-US" sz="2600">
                <a:solidFill>
                  <a:srgbClr val="000000"/>
                </a:solidFill>
                <a:latin typeface="Public Sans"/>
              </a:rPr>
              <a:t>Correlation between all the numerical variables using the heat map.</a:t>
            </a:r>
          </a:p>
          <a:p>
            <a:pPr>
              <a:lnSpc>
                <a:spcPts val="3640"/>
              </a:lnSpc>
            </a:pPr>
            <a:r>
              <a:rPr lang="en-US" sz="2600">
                <a:solidFill>
                  <a:srgbClr val="000000"/>
                </a:solidFill>
                <a:latin typeface="Public Sans"/>
              </a:rPr>
              <a:t>The variables with darker colors mean their correlation is more.</a:t>
            </a:r>
          </a:p>
        </p:txBody>
      </p:sp>
      <p:sp>
        <p:nvSpPr>
          <p:cNvPr name="Freeform 8" id="8"/>
          <p:cNvSpPr/>
          <p:nvPr/>
        </p:nvSpPr>
        <p:spPr>
          <a:xfrm flipH="false" flipV="false" rot="3139575">
            <a:off x="14789538" y="155170"/>
            <a:ext cx="4224468" cy="2645573"/>
          </a:xfrm>
          <a:custGeom>
            <a:avLst/>
            <a:gdLst/>
            <a:ahLst/>
            <a:cxnLst/>
            <a:rect r="r" b="b" t="t" l="l"/>
            <a:pathLst>
              <a:path h="2645573" w="4224468">
                <a:moveTo>
                  <a:pt x="0" y="0"/>
                </a:moveTo>
                <a:lnTo>
                  <a:pt x="4224468" y="0"/>
                </a:lnTo>
                <a:lnTo>
                  <a:pt x="4224468" y="2645573"/>
                </a:lnTo>
                <a:lnTo>
                  <a:pt x="0" y="26455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4801205" y="8301682"/>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5400000">
            <a:off x="-1154390" y="8381561"/>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55215" y="1230698"/>
            <a:ext cx="2954014" cy="4363826"/>
          </a:xfrm>
          <a:custGeom>
            <a:avLst/>
            <a:gdLst/>
            <a:ahLst/>
            <a:cxnLst/>
            <a:rect r="r" b="b" t="t" l="l"/>
            <a:pathLst>
              <a:path h="4363826" w="2954014">
                <a:moveTo>
                  <a:pt x="0" y="0"/>
                </a:moveTo>
                <a:lnTo>
                  <a:pt x="2954014" y="0"/>
                </a:lnTo>
                <a:lnTo>
                  <a:pt x="2954014" y="4363826"/>
                </a:lnTo>
                <a:lnTo>
                  <a:pt x="0" y="4363826"/>
                </a:lnTo>
                <a:lnTo>
                  <a:pt x="0" y="0"/>
                </a:lnTo>
                <a:close/>
              </a:path>
            </a:pathLst>
          </a:custGeom>
          <a:blipFill>
            <a:blip r:embed="rId3"/>
            <a:stretch>
              <a:fillRect l="-192655" t="-62360" r="-407194" b="-104124"/>
            </a:stretch>
          </a:blipFill>
        </p:spPr>
      </p:sp>
      <p:grpSp>
        <p:nvGrpSpPr>
          <p:cNvPr name="Group 4" id="4"/>
          <p:cNvGrpSpPr/>
          <p:nvPr/>
        </p:nvGrpSpPr>
        <p:grpSpPr>
          <a:xfrm rot="0">
            <a:off x="1955215" y="438853"/>
            <a:ext cx="12718201" cy="863699"/>
            <a:chOff x="0" y="0"/>
            <a:chExt cx="4257522" cy="289130"/>
          </a:xfrm>
        </p:grpSpPr>
        <p:sp>
          <p:nvSpPr>
            <p:cNvPr name="Freeform 5" id="5"/>
            <p:cNvSpPr/>
            <p:nvPr/>
          </p:nvSpPr>
          <p:spPr>
            <a:xfrm flipH="false" flipV="false" rot="0">
              <a:off x="0" y="0"/>
              <a:ext cx="4257522" cy="289130"/>
            </a:xfrm>
            <a:custGeom>
              <a:avLst/>
              <a:gdLst/>
              <a:ahLst/>
              <a:cxnLst/>
              <a:rect r="r" b="b" t="t" l="l"/>
              <a:pathLst>
                <a:path h="289130" w="4257522">
                  <a:moveTo>
                    <a:pt x="9131" y="0"/>
                  </a:moveTo>
                  <a:lnTo>
                    <a:pt x="4248391" y="0"/>
                  </a:lnTo>
                  <a:cubicBezTo>
                    <a:pt x="4253434" y="0"/>
                    <a:pt x="4257522" y="4088"/>
                    <a:pt x="4257522" y="9131"/>
                  </a:cubicBezTo>
                  <a:lnTo>
                    <a:pt x="4257522" y="280000"/>
                  </a:lnTo>
                  <a:cubicBezTo>
                    <a:pt x="4257522" y="285042"/>
                    <a:pt x="4253434" y="289130"/>
                    <a:pt x="4248391" y="289130"/>
                  </a:cubicBezTo>
                  <a:lnTo>
                    <a:pt x="9131" y="289130"/>
                  </a:lnTo>
                  <a:cubicBezTo>
                    <a:pt x="4088" y="289130"/>
                    <a:pt x="0" y="285042"/>
                    <a:pt x="0" y="280000"/>
                  </a:cubicBezTo>
                  <a:lnTo>
                    <a:pt x="0" y="9131"/>
                  </a:lnTo>
                  <a:cubicBezTo>
                    <a:pt x="0" y="4088"/>
                    <a:pt x="4088" y="0"/>
                    <a:pt x="9131" y="0"/>
                  </a:cubicBezTo>
                  <a:close/>
                </a:path>
              </a:pathLst>
            </a:custGeom>
            <a:solidFill>
              <a:srgbClr val="8AB7E2"/>
            </a:solidFill>
          </p:spPr>
        </p:sp>
        <p:sp>
          <p:nvSpPr>
            <p:cNvPr name="TextBox 6" id="6"/>
            <p:cNvSpPr txBox="true"/>
            <p:nvPr/>
          </p:nvSpPr>
          <p:spPr>
            <a:xfrm>
              <a:off x="0" y="85725"/>
              <a:ext cx="4257522" cy="203405"/>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5123359" y="1302552"/>
            <a:ext cx="8869438" cy="2324790"/>
          </a:xfrm>
          <a:custGeom>
            <a:avLst/>
            <a:gdLst/>
            <a:ahLst/>
            <a:cxnLst/>
            <a:rect r="r" b="b" t="t" l="l"/>
            <a:pathLst>
              <a:path h="2324790" w="8869438">
                <a:moveTo>
                  <a:pt x="0" y="0"/>
                </a:moveTo>
                <a:lnTo>
                  <a:pt x="8869438" y="0"/>
                </a:lnTo>
                <a:lnTo>
                  <a:pt x="8869438" y="2324790"/>
                </a:lnTo>
                <a:lnTo>
                  <a:pt x="0" y="2324790"/>
                </a:lnTo>
                <a:lnTo>
                  <a:pt x="0" y="0"/>
                </a:lnTo>
                <a:close/>
              </a:path>
            </a:pathLst>
          </a:custGeom>
          <a:blipFill>
            <a:blip r:embed="rId3"/>
            <a:stretch>
              <a:fillRect l="-72417" t="-361151" r="-89747" b="-101460"/>
            </a:stretch>
          </a:blipFill>
        </p:spPr>
      </p:sp>
      <p:sp>
        <p:nvSpPr>
          <p:cNvPr name="TextBox 8" id="8"/>
          <p:cNvSpPr txBox="true"/>
          <p:nvPr/>
        </p:nvSpPr>
        <p:spPr>
          <a:xfrm rot="0">
            <a:off x="9139238" y="4889500"/>
            <a:ext cx="9525" cy="441325"/>
          </a:xfrm>
          <a:prstGeom prst="rect">
            <a:avLst/>
          </a:prstGeom>
        </p:spPr>
        <p:txBody>
          <a:bodyPr anchor="t" rtlCol="false" tIns="0" lIns="0" bIns="0" rIns="0">
            <a:spAutoFit/>
          </a:bodyPr>
          <a:lstStyle/>
          <a:p>
            <a:pPr algn="ctr">
              <a:lnSpc>
                <a:spcPts val="3500"/>
              </a:lnSpc>
              <a:spcBef>
                <a:spcPct val="0"/>
              </a:spcBef>
            </a:pPr>
          </a:p>
        </p:txBody>
      </p:sp>
      <p:grpSp>
        <p:nvGrpSpPr>
          <p:cNvPr name="Group 9" id="9"/>
          <p:cNvGrpSpPr/>
          <p:nvPr/>
        </p:nvGrpSpPr>
        <p:grpSpPr>
          <a:xfrm rot="0">
            <a:off x="5891435" y="3781726"/>
            <a:ext cx="8928243" cy="1734615"/>
            <a:chOff x="0" y="0"/>
            <a:chExt cx="2988803" cy="580677"/>
          </a:xfrm>
        </p:grpSpPr>
        <p:sp>
          <p:nvSpPr>
            <p:cNvPr name="Freeform 10" id="10"/>
            <p:cNvSpPr/>
            <p:nvPr/>
          </p:nvSpPr>
          <p:spPr>
            <a:xfrm flipH="false" flipV="false" rot="0">
              <a:off x="0" y="0"/>
              <a:ext cx="2988803" cy="580677"/>
            </a:xfrm>
            <a:custGeom>
              <a:avLst/>
              <a:gdLst/>
              <a:ahLst/>
              <a:cxnLst/>
              <a:rect r="r" b="b" t="t" l="l"/>
              <a:pathLst>
                <a:path h="580677" w="2988803">
                  <a:moveTo>
                    <a:pt x="13007" y="0"/>
                  </a:moveTo>
                  <a:lnTo>
                    <a:pt x="2975796" y="0"/>
                  </a:lnTo>
                  <a:cubicBezTo>
                    <a:pt x="2982979" y="0"/>
                    <a:pt x="2988803" y="5823"/>
                    <a:pt x="2988803" y="13007"/>
                  </a:cubicBezTo>
                  <a:lnTo>
                    <a:pt x="2988803" y="567670"/>
                  </a:lnTo>
                  <a:cubicBezTo>
                    <a:pt x="2988803" y="574853"/>
                    <a:pt x="2982979" y="580677"/>
                    <a:pt x="2975796" y="580677"/>
                  </a:cubicBezTo>
                  <a:lnTo>
                    <a:pt x="13007" y="580677"/>
                  </a:lnTo>
                  <a:cubicBezTo>
                    <a:pt x="5823" y="580677"/>
                    <a:pt x="0" y="574853"/>
                    <a:pt x="0" y="567670"/>
                  </a:cubicBezTo>
                  <a:lnTo>
                    <a:pt x="0" y="13007"/>
                  </a:lnTo>
                  <a:cubicBezTo>
                    <a:pt x="0" y="5823"/>
                    <a:pt x="5823" y="0"/>
                    <a:pt x="13007" y="0"/>
                  </a:cubicBezTo>
                  <a:close/>
                </a:path>
              </a:pathLst>
            </a:custGeom>
            <a:solidFill>
              <a:srgbClr val="8AB7E2"/>
            </a:solidFill>
          </p:spPr>
        </p:sp>
        <p:sp>
          <p:nvSpPr>
            <p:cNvPr name="TextBox 11" id="11"/>
            <p:cNvSpPr txBox="true"/>
            <p:nvPr/>
          </p:nvSpPr>
          <p:spPr>
            <a:xfrm>
              <a:off x="0" y="85725"/>
              <a:ext cx="2988803" cy="494952"/>
            </a:xfrm>
            <a:prstGeom prst="rect">
              <a:avLst/>
            </a:prstGeom>
          </p:spPr>
          <p:txBody>
            <a:bodyPr anchor="ctr" rtlCol="false" tIns="50800" lIns="50800" bIns="50800" rIns="50800"/>
            <a:lstStyle/>
            <a:p>
              <a:pPr algn="ctr">
                <a:lnSpc>
                  <a:spcPts val="1925"/>
                </a:lnSpc>
              </a:pPr>
            </a:p>
          </p:txBody>
        </p:sp>
      </p:grpSp>
      <p:sp>
        <p:nvSpPr>
          <p:cNvPr name="Freeform 12" id="12"/>
          <p:cNvSpPr/>
          <p:nvPr/>
        </p:nvSpPr>
        <p:spPr>
          <a:xfrm flipH="false" flipV="false" rot="0">
            <a:off x="1955215" y="5670724"/>
            <a:ext cx="8244522" cy="4401541"/>
          </a:xfrm>
          <a:custGeom>
            <a:avLst/>
            <a:gdLst/>
            <a:ahLst/>
            <a:cxnLst/>
            <a:rect r="r" b="b" t="t" l="l"/>
            <a:pathLst>
              <a:path h="4401541" w="8244522">
                <a:moveTo>
                  <a:pt x="0" y="0"/>
                </a:moveTo>
                <a:lnTo>
                  <a:pt x="8244523" y="0"/>
                </a:lnTo>
                <a:lnTo>
                  <a:pt x="8244523" y="4401541"/>
                </a:lnTo>
                <a:lnTo>
                  <a:pt x="0" y="4401541"/>
                </a:lnTo>
                <a:lnTo>
                  <a:pt x="0" y="0"/>
                </a:lnTo>
                <a:close/>
              </a:path>
            </a:pathLst>
          </a:custGeom>
          <a:blipFill>
            <a:blip r:embed="rId4"/>
            <a:stretch>
              <a:fillRect l="-53370" t="-42846" r="-39913" b="-60801"/>
            </a:stretch>
          </a:blipFill>
        </p:spPr>
      </p:sp>
      <p:sp>
        <p:nvSpPr>
          <p:cNvPr name="TextBox 13" id="13"/>
          <p:cNvSpPr txBox="true"/>
          <p:nvPr/>
        </p:nvSpPr>
        <p:spPr>
          <a:xfrm rot="0">
            <a:off x="5726059" y="3878959"/>
            <a:ext cx="8947357" cy="19672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Canva Sans"/>
              </a:rPr>
              <a:t>For numerical variables: imputation using mean or median.</a:t>
            </a:r>
          </a:p>
          <a:p>
            <a:pPr algn="just" marL="604519" indent="-302260" lvl="1">
              <a:lnSpc>
                <a:spcPts val="3919"/>
              </a:lnSpc>
              <a:buFont typeface="Arial"/>
              <a:buChar char="•"/>
            </a:pPr>
            <a:r>
              <a:rPr lang="en-US" sz="2799">
                <a:solidFill>
                  <a:srgbClr val="000000"/>
                </a:solidFill>
                <a:latin typeface="Canva Sans"/>
              </a:rPr>
              <a:t>For categorical variables: imputation using mode</a:t>
            </a:r>
          </a:p>
          <a:p>
            <a:pPr algn="just">
              <a:lnSpc>
                <a:spcPts val="3919"/>
              </a:lnSpc>
            </a:pPr>
          </a:p>
        </p:txBody>
      </p:sp>
      <p:sp>
        <p:nvSpPr>
          <p:cNvPr name="TextBox 14" id="14"/>
          <p:cNvSpPr txBox="true"/>
          <p:nvPr/>
        </p:nvSpPr>
        <p:spPr>
          <a:xfrm rot="0">
            <a:off x="2412642" y="343603"/>
            <a:ext cx="11765161" cy="887095"/>
          </a:xfrm>
          <a:prstGeom prst="rect">
            <a:avLst/>
          </a:prstGeom>
        </p:spPr>
        <p:txBody>
          <a:bodyPr anchor="t" rtlCol="false" tIns="0" lIns="0" bIns="0" rIns="0">
            <a:spAutoFit/>
          </a:bodyPr>
          <a:lstStyle/>
          <a:p>
            <a:pPr>
              <a:lnSpc>
                <a:spcPts val="7279"/>
              </a:lnSpc>
            </a:pPr>
            <a:r>
              <a:rPr lang="en-US" sz="5199">
                <a:solidFill>
                  <a:srgbClr val="000000"/>
                </a:solidFill>
                <a:latin typeface="Canva Sans Bold"/>
              </a:rPr>
              <a:t>Missing Value and Outlier Treatment</a:t>
            </a:r>
          </a:p>
        </p:txBody>
      </p:sp>
      <p:grpSp>
        <p:nvGrpSpPr>
          <p:cNvPr name="Group 15" id="15"/>
          <p:cNvGrpSpPr/>
          <p:nvPr/>
        </p:nvGrpSpPr>
        <p:grpSpPr>
          <a:xfrm rot="0">
            <a:off x="7285629" y="6398732"/>
            <a:ext cx="7534049" cy="3185996"/>
            <a:chOff x="0" y="0"/>
            <a:chExt cx="2522085" cy="1066538"/>
          </a:xfrm>
        </p:grpSpPr>
        <p:sp>
          <p:nvSpPr>
            <p:cNvPr name="Freeform 16" id="16"/>
            <p:cNvSpPr/>
            <p:nvPr/>
          </p:nvSpPr>
          <p:spPr>
            <a:xfrm flipH="false" flipV="false" rot="0">
              <a:off x="0" y="0"/>
              <a:ext cx="2522085" cy="1066538"/>
            </a:xfrm>
            <a:custGeom>
              <a:avLst/>
              <a:gdLst/>
              <a:ahLst/>
              <a:cxnLst/>
              <a:rect r="r" b="b" t="t" l="l"/>
              <a:pathLst>
                <a:path h="1066538" w="2522085">
                  <a:moveTo>
                    <a:pt x="15414" y="0"/>
                  </a:moveTo>
                  <a:lnTo>
                    <a:pt x="2506671" y="0"/>
                  </a:lnTo>
                  <a:cubicBezTo>
                    <a:pt x="2515184" y="0"/>
                    <a:pt x="2522085" y="6901"/>
                    <a:pt x="2522085" y="15414"/>
                  </a:cubicBezTo>
                  <a:lnTo>
                    <a:pt x="2522085" y="1051124"/>
                  </a:lnTo>
                  <a:cubicBezTo>
                    <a:pt x="2522085" y="1055212"/>
                    <a:pt x="2520461" y="1059133"/>
                    <a:pt x="2517570" y="1062024"/>
                  </a:cubicBezTo>
                  <a:cubicBezTo>
                    <a:pt x="2514679" y="1064914"/>
                    <a:pt x="2510759" y="1066538"/>
                    <a:pt x="2506671" y="1066538"/>
                  </a:cubicBezTo>
                  <a:lnTo>
                    <a:pt x="15414" y="1066538"/>
                  </a:lnTo>
                  <a:cubicBezTo>
                    <a:pt x="6901" y="1066538"/>
                    <a:pt x="0" y="1059637"/>
                    <a:pt x="0" y="1051124"/>
                  </a:cubicBezTo>
                  <a:lnTo>
                    <a:pt x="0" y="15414"/>
                  </a:lnTo>
                  <a:cubicBezTo>
                    <a:pt x="0" y="6901"/>
                    <a:pt x="6901" y="0"/>
                    <a:pt x="15414" y="0"/>
                  </a:cubicBezTo>
                  <a:close/>
                </a:path>
              </a:pathLst>
            </a:custGeom>
            <a:solidFill>
              <a:srgbClr val="8AB7E2"/>
            </a:solidFill>
          </p:spPr>
        </p:sp>
        <p:sp>
          <p:nvSpPr>
            <p:cNvPr name="TextBox 17" id="17"/>
            <p:cNvSpPr txBox="true"/>
            <p:nvPr/>
          </p:nvSpPr>
          <p:spPr>
            <a:xfrm>
              <a:off x="0" y="85725"/>
              <a:ext cx="2522085" cy="980813"/>
            </a:xfrm>
            <a:prstGeom prst="rect">
              <a:avLst/>
            </a:prstGeom>
          </p:spPr>
          <p:txBody>
            <a:bodyPr anchor="ctr" rtlCol="false" tIns="50800" lIns="50800" bIns="50800" rIns="50800"/>
            <a:lstStyle/>
            <a:p>
              <a:pPr algn="ctr">
                <a:lnSpc>
                  <a:spcPts val="1925"/>
                </a:lnSpc>
              </a:pPr>
            </a:p>
          </p:txBody>
        </p:sp>
      </p:grpSp>
      <p:sp>
        <p:nvSpPr>
          <p:cNvPr name="TextBox 18" id="18"/>
          <p:cNvSpPr txBox="true"/>
          <p:nvPr/>
        </p:nvSpPr>
        <p:spPr>
          <a:xfrm rot="0">
            <a:off x="7464683" y="6474715"/>
            <a:ext cx="6713119" cy="29673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Doing the log transformation To remove the right skewness. As we take the log transformation, it does not affect the smaller values much but reduces the larger values. So, we get a distribution similar to the normal distribution.</a:t>
            </a:r>
          </a:p>
        </p:txBody>
      </p:sp>
      <p:sp>
        <p:nvSpPr>
          <p:cNvPr name="Freeform 19" id="19"/>
          <p:cNvSpPr/>
          <p:nvPr/>
        </p:nvSpPr>
        <p:spPr>
          <a:xfrm flipH="false" flipV="false" rot="4747568">
            <a:off x="-2348944" y="282196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0" id="20"/>
          <p:cNvSpPr/>
          <p:nvPr/>
        </p:nvSpPr>
        <p:spPr>
          <a:xfrm flipH="false" flipV="false" rot="0">
            <a:off x="16191337" y="3882954"/>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927851" y="2973435"/>
            <a:ext cx="6242882" cy="6739901"/>
          </a:xfrm>
          <a:custGeom>
            <a:avLst/>
            <a:gdLst/>
            <a:ahLst/>
            <a:cxnLst/>
            <a:rect r="r" b="b" t="t" l="l"/>
            <a:pathLst>
              <a:path h="6739901" w="6242882">
                <a:moveTo>
                  <a:pt x="0" y="0"/>
                </a:moveTo>
                <a:lnTo>
                  <a:pt x="6242882" y="0"/>
                </a:lnTo>
                <a:lnTo>
                  <a:pt x="6242882" y="6739900"/>
                </a:lnTo>
                <a:lnTo>
                  <a:pt x="0" y="6739900"/>
                </a:lnTo>
                <a:lnTo>
                  <a:pt x="0" y="0"/>
                </a:lnTo>
                <a:close/>
              </a:path>
            </a:pathLst>
          </a:custGeom>
          <a:blipFill>
            <a:blip r:embed="rId3"/>
            <a:stretch>
              <a:fillRect l="-74578" t="-26056" r="-96282" b="-15068"/>
            </a:stretch>
          </a:blipFill>
        </p:spPr>
      </p:sp>
      <p:sp>
        <p:nvSpPr>
          <p:cNvPr name="Freeform 4" id="4"/>
          <p:cNvSpPr/>
          <p:nvPr/>
        </p:nvSpPr>
        <p:spPr>
          <a:xfrm flipH="false" flipV="false" rot="0">
            <a:off x="8497896" y="2258379"/>
            <a:ext cx="8881907" cy="6999921"/>
          </a:xfrm>
          <a:custGeom>
            <a:avLst/>
            <a:gdLst/>
            <a:ahLst/>
            <a:cxnLst/>
            <a:rect r="r" b="b" t="t" l="l"/>
            <a:pathLst>
              <a:path h="6999921" w="8881907">
                <a:moveTo>
                  <a:pt x="0" y="0"/>
                </a:moveTo>
                <a:lnTo>
                  <a:pt x="8881907" y="0"/>
                </a:lnTo>
                <a:lnTo>
                  <a:pt x="8881907" y="6999921"/>
                </a:lnTo>
                <a:lnTo>
                  <a:pt x="0" y="6999921"/>
                </a:lnTo>
                <a:lnTo>
                  <a:pt x="0" y="0"/>
                </a:lnTo>
                <a:close/>
              </a:path>
            </a:pathLst>
          </a:custGeom>
          <a:blipFill>
            <a:blip r:embed="rId4"/>
            <a:stretch>
              <a:fillRect l="-90386" t="-91105" r="-137998" b="-43273"/>
            </a:stretch>
          </a:blipFill>
        </p:spPr>
      </p:sp>
      <p:sp>
        <p:nvSpPr>
          <p:cNvPr name="TextBox 5" id="5"/>
          <p:cNvSpPr txBox="true"/>
          <p:nvPr/>
        </p:nvSpPr>
        <p:spPr>
          <a:xfrm rot="0">
            <a:off x="4843858" y="867754"/>
            <a:ext cx="860028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Model Building</a:t>
            </a:r>
          </a:p>
        </p:txBody>
      </p:sp>
      <p:grpSp>
        <p:nvGrpSpPr>
          <p:cNvPr name="Group 6" id="6"/>
          <p:cNvGrpSpPr/>
          <p:nvPr/>
        </p:nvGrpSpPr>
        <p:grpSpPr>
          <a:xfrm rot="0">
            <a:off x="12437278" y="8040109"/>
            <a:ext cx="4666254" cy="925668"/>
            <a:chOff x="0" y="0"/>
            <a:chExt cx="1562067" cy="309875"/>
          </a:xfrm>
        </p:grpSpPr>
        <p:sp>
          <p:nvSpPr>
            <p:cNvPr name="Freeform 7" id="7"/>
            <p:cNvSpPr/>
            <p:nvPr/>
          </p:nvSpPr>
          <p:spPr>
            <a:xfrm flipH="false" flipV="false" rot="0">
              <a:off x="0" y="0"/>
              <a:ext cx="1562067" cy="309875"/>
            </a:xfrm>
            <a:custGeom>
              <a:avLst/>
              <a:gdLst/>
              <a:ahLst/>
              <a:cxnLst/>
              <a:rect r="r" b="b" t="t" l="l"/>
              <a:pathLst>
                <a:path h="309875" w="1562067">
                  <a:moveTo>
                    <a:pt x="24887" y="0"/>
                  </a:moveTo>
                  <a:lnTo>
                    <a:pt x="1537180" y="0"/>
                  </a:lnTo>
                  <a:cubicBezTo>
                    <a:pt x="1543780" y="0"/>
                    <a:pt x="1550110" y="2622"/>
                    <a:pt x="1554778" y="7289"/>
                  </a:cubicBezTo>
                  <a:cubicBezTo>
                    <a:pt x="1559445" y="11956"/>
                    <a:pt x="1562067" y="18287"/>
                    <a:pt x="1562067" y="24887"/>
                  </a:cubicBezTo>
                  <a:lnTo>
                    <a:pt x="1562067" y="284988"/>
                  </a:lnTo>
                  <a:cubicBezTo>
                    <a:pt x="1562067" y="298733"/>
                    <a:pt x="1550925" y="309875"/>
                    <a:pt x="1537180" y="309875"/>
                  </a:cubicBezTo>
                  <a:lnTo>
                    <a:pt x="24887" y="309875"/>
                  </a:lnTo>
                  <a:cubicBezTo>
                    <a:pt x="18287" y="309875"/>
                    <a:pt x="11956" y="307253"/>
                    <a:pt x="7289" y="302586"/>
                  </a:cubicBezTo>
                  <a:cubicBezTo>
                    <a:pt x="2622" y="297919"/>
                    <a:pt x="0" y="291589"/>
                    <a:pt x="0" y="284988"/>
                  </a:cubicBezTo>
                  <a:lnTo>
                    <a:pt x="0" y="24887"/>
                  </a:lnTo>
                  <a:cubicBezTo>
                    <a:pt x="0" y="18287"/>
                    <a:pt x="2622" y="11956"/>
                    <a:pt x="7289" y="7289"/>
                  </a:cubicBezTo>
                  <a:cubicBezTo>
                    <a:pt x="11956" y="2622"/>
                    <a:pt x="18287" y="0"/>
                    <a:pt x="24887" y="0"/>
                  </a:cubicBezTo>
                  <a:close/>
                </a:path>
              </a:pathLst>
            </a:custGeom>
            <a:solidFill>
              <a:srgbClr val="8AB7E2"/>
            </a:solidFill>
          </p:spPr>
        </p:sp>
        <p:sp>
          <p:nvSpPr>
            <p:cNvPr name="TextBox 8" id="8"/>
            <p:cNvSpPr txBox="true"/>
            <p:nvPr/>
          </p:nvSpPr>
          <p:spPr>
            <a:xfrm>
              <a:off x="0" y="85725"/>
              <a:ext cx="1562067" cy="224150"/>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12540554" y="8011771"/>
            <a:ext cx="444921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a:t>
            </a:r>
          </a:p>
        </p:txBody>
      </p:sp>
      <p:grpSp>
        <p:nvGrpSpPr>
          <p:cNvPr name="Group 10" id="10"/>
          <p:cNvGrpSpPr/>
          <p:nvPr/>
        </p:nvGrpSpPr>
        <p:grpSpPr>
          <a:xfrm rot="0">
            <a:off x="1927851" y="2045044"/>
            <a:ext cx="6242882" cy="925668"/>
            <a:chOff x="0" y="0"/>
            <a:chExt cx="2089856" cy="309875"/>
          </a:xfrm>
        </p:grpSpPr>
        <p:sp>
          <p:nvSpPr>
            <p:cNvPr name="Freeform 11" id="11"/>
            <p:cNvSpPr/>
            <p:nvPr/>
          </p:nvSpPr>
          <p:spPr>
            <a:xfrm flipH="false" flipV="false" rot="0">
              <a:off x="0" y="0"/>
              <a:ext cx="2089856" cy="309875"/>
            </a:xfrm>
            <a:custGeom>
              <a:avLst/>
              <a:gdLst/>
              <a:ahLst/>
              <a:cxnLst/>
              <a:rect r="r" b="b" t="t" l="l"/>
              <a:pathLst>
                <a:path h="309875" w="2089856">
                  <a:moveTo>
                    <a:pt x="18602" y="0"/>
                  </a:moveTo>
                  <a:lnTo>
                    <a:pt x="2071254" y="0"/>
                  </a:lnTo>
                  <a:cubicBezTo>
                    <a:pt x="2076188" y="0"/>
                    <a:pt x="2080919" y="1960"/>
                    <a:pt x="2084408" y="5448"/>
                  </a:cubicBezTo>
                  <a:cubicBezTo>
                    <a:pt x="2087896" y="8937"/>
                    <a:pt x="2089856" y="13668"/>
                    <a:pt x="2089856" y="18602"/>
                  </a:cubicBezTo>
                  <a:lnTo>
                    <a:pt x="2089856" y="291273"/>
                  </a:lnTo>
                  <a:cubicBezTo>
                    <a:pt x="2089856" y="301547"/>
                    <a:pt x="2081528" y="309875"/>
                    <a:pt x="2071254" y="309875"/>
                  </a:cubicBezTo>
                  <a:lnTo>
                    <a:pt x="18602" y="309875"/>
                  </a:lnTo>
                  <a:cubicBezTo>
                    <a:pt x="13668" y="309875"/>
                    <a:pt x="8937" y="307915"/>
                    <a:pt x="5448" y="304427"/>
                  </a:cubicBezTo>
                  <a:cubicBezTo>
                    <a:pt x="1960" y="300938"/>
                    <a:pt x="0" y="296207"/>
                    <a:pt x="0" y="291273"/>
                  </a:cubicBezTo>
                  <a:lnTo>
                    <a:pt x="0" y="18602"/>
                  </a:lnTo>
                  <a:cubicBezTo>
                    <a:pt x="0" y="13668"/>
                    <a:pt x="1960" y="8937"/>
                    <a:pt x="5448" y="5448"/>
                  </a:cubicBezTo>
                  <a:cubicBezTo>
                    <a:pt x="8937" y="1960"/>
                    <a:pt x="13668" y="0"/>
                    <a:pt x="18602" y="0"/>
                  </a:cubicBezTo>
                  <a:close/>
                </a:path>
              </a:pathLst>
            </a:custGeom>
            <a:solidFill>
              <a:srgbClr val="8AB7E2"/>
            </a:solidFill>
          </p:spPr>
        </p:sp>
        <p:sp>
          <p:nvSpPr>
            <p:cNvPr name="TextBox 12" id="12"/>
            <p:cNvSpPr txBox="true"/>
            <p:nvPr/>
          </p:nvSpPr>
          <p:spPr>
            <a:xfrm>
              <a:off x="0" y="85725"/>
              <a:ext cx="2089856" cy="224150"/>
            </a:xfrm>
            <a:prstGeom prst="rect">
              <a:avLst/>
            </a:prstGeom>
          </p:spPr>
          <p:txBody>
            <a:bodyPr anchor="ctr" rtlCol="false" tIns="50800" lIns="50800" bIns="50800" rIns="50800"/>
            <a:lstStyle/>
            <a:p>
              <a:pPr algn="ctr">
                <a:lnSpc>
                  <a:spcPts val="1925"/>
                </a:lnSpc>
              </a:pPr>
            </a:p>
          </p:txBody>
        </p:sp>
      </p:grpSp>
      <p:sp>
        <p:nvSpPr>
          <p:cNvPr name="TextBox 13" id="13"/>
          <p:cNvSpPr txBox="true"/>
          <p:nvPr/>
        </p:nvSpPr>
        <p:spPr>
          <a:xfrm rot="0">
            <a:off x="2110183" y="2077122"/>
            <a:ext cx="5889883" cy="778510"/>
          </a:xfrm>
          <a:prstGeom prst="rect">
            <a:avLst/>
          </a:prstGeom>
        </p:spPr>
        <p:txBody>
          <a:bodyPr anchor="t" rtlCol="false" tIns="0" lIns="0" bIns="0" rIns="0">
            <a:spAutoFit/>
          </a:bodyPr>
          <a:lstStyle/>
          <a:p>
            <a:pPr algn="ctr">
              <a:lnSpc>
                <a:spcPts val="6440"/>
              </a:lnSpc>
            </a:pPr>
            <a:r>
              <a:rPr lang="en-US" sz="4600">
                <a:solidFill>
                  <a:srgbClr val="000000"/>
                </a:solidFill>
                <a:latin typeface="DM Sans Bold"/>
              </a:rPr>
              <a:t>Logistic Regression</a:t>
            </a:r>
          </a:p>
        </p:txBody>
      </p:sp>
      <p:sp>
        <p:nvSpPr>
          <p:cNvPr name="Freeform 14" id="14"/>
          <p:cNvSpPr/>
          <p:nvPr/>
        </p:nvSpPr>
        <p:spPr>
          <a:xfrm flipH="false" flipV="false" rot="0">
            <a:off x="15598522" y="-1179841"/>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10953951" y="936638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2878" y="-127318"/>
            <a:ext cx="5042246" cy="1237642"/>
          </a:xfrm>
          <a:custGeom>
            <a:avLst/>
            <a:gdLst/>
            <a:ahLst/>
            <a:cxnLst/>
            <a:rect r="r" b="b" t="t" l="l"/>
            <a:pathLst>
              <a:path h="1237642" w="5042246">
                <a:moveTo>
                  <a:pt x="0" y="0"/>
                </a:moveTo>
                <a:lnTo>
                  <a:pt x="5042246" y="0"/>
                </a:lnTo>
                <a:lnTo>
                  <a:pt x="5042246" y="1237642"/>
                </a:lnTo>
                <a:lnTo>
                  <a:pt x="0" y="12376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983018" y="9093737"/>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445822" y="678133"/>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898168"/>
            <a:ext cx="7848753"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Declaration</a:t>
            </a:r>
          </a:p>
        </p:txBody>
      </p:sp>
      <p:sp>
        <p:nvSpPr>
          <p:cNvPr name="TextBox 5" id="5"/>
          <p:cNvSpPr txBox="true"/>
          <p:nvPr/>
        </p:nvSpPr>
        <p:spPr>
          <a:xfrm rot="0">
            <a:off x="1504950" y="4778982"/>
            <a:ext cx="13085671" cy="3950970"/>
          </a:xfrm>
          <a:prstGeom prst="rect">
            <a:avLst/>
          </a:prstGeom>
        </p:spPr>
        <p:txBody>
          <a:bodyPr anchor="t" rtlCol="false" tIns="0" lIns="0" bIns="0" rIns="0">
            <a:spAutoFit/>
          </a:bodyPr>
          <a:lstStyle/>
          <a:p>
            <a:pPr>
              <a:lnSpc>
                <a:spcPts val="3509"/>
              </a:lnSpc>
            </a:pPr>
            <a:r>
              <a:rPr lang="en-US" sz="2599" spc="155">
                <a:solidFill>
                  <a:srgbClr val="000000"/>
                </a:solidFill>
                <a:latin typeface="Public Sans"/>
              </a:rPr>
              <a:t>Student name: </a:t>
            </a:r>
            <a:r>
              <a:rPr lang="en-US" sz="2599" spc="155">
                <a:solidFill>
                  <a:srgbClr val="000000"/>
                </a:solidFill>
                <a:latin typeface="Public Sans Bold"/>
              </a:rPr>
              <a:t>Akshat Vijay Patil</a:t>
            </a:r>
          </a:p>
          <a:p>
            <a:pPr>
              <a:lnSpc>
                <a:spcPts val="3509"/>
              </a:lnSpc>
            </a:pPr>
            <a:r>
              <a:rPr lang="en-US" sz="2599" spc="155">
                <a:solidFill>
                  <a:srgbClr val="000000"/>
                </a:solidFill>
                <a:latin typeface="Public Sans"/>
              </a:rPr>
              <a:t>Internal Guide name: </a:t>
            </a:r>
            <a:r>
              <a:rPr lang="en-US" sz="2599" spc="155">
                <a:solidFill>
                  <a:srgbClr val="000000"/>
                </a:solidFill>
                <a:latin typeface="Public Sans Bold"/>
              </a:rPr>
              <a:t>Prof. Ashru Jadhav </a:t>
            </a:r>
          </a:p>
          <a:p>
            <a:pPr>
              <a:lnSpc>
                <a:spcPts val="3509"/>
              </a:lnSpc>
            </a:pPr>
            <a:r>
              <a:rPr lang="en-US" sz="2599" spc="155">
                <a:solidFill>
                  <a:srgbClr val="000000"/>
                </a:solidFill>
                <a:latin typeface="Public Sans"/>
              </a:rPr>
              <a:t>External Guide name (Technokraft) : </a:t>
            </a:r>
          </a:p>
          <a:p>
            <a:pPr>
              <a:lnSpc>
                <a:spcPts val="3509"/>
              </a:lnSpc>
            </a:pPr>
            <a:r>
              <a:rPr lang="en-US" sz="2599" spc="155">
                <a:solidFill>
                  <a:srgbClr val="000000"/>
                </a:solidFill>
                <a:latin typeface="Public Sans"/>
              </a:rPr>
              <a:t>Roll number: </a:t>
            </a:r>
            <a:r>
              <a:rPr lang="en-US" sz="2599" spc="155">
                <a:solidFill>
                  <a:srgbClr val="000000"/>
                </a:solidFill>
                <a:latin typeface="Public Sans Bold"/>
              </a:rPr>
              <a:t>43</a:t>
            </a:r>
            <a:r>
              <a:rPr lang="en-US" sz="2599" spc="155">
                <a:solidFill>
                  <a:srgbClr val="000000"/>
                </a:solidFill>
                <a:latin typeface="Public Sans"/>
              </a:rPr>
              <a:t>.</a:t>
            </a:r>
          </a:p>
          <a:p>
            <a:pPr>
              <a:lnSpc>
                <a:spcPts val="3509"/>
              </a:lnSpc>
            </a:pPr>
            <a:r>
              <a:rPr lang="en-US" sz="2599" spc="155">
                <a:solidFill>
                  <a:srgbClr val="000000"/>
                </a:solidFill>
                <a:latin typeface="Public Sans"/>
              </a:rPr>
              <a:t>Branch and Year:</a:t>
            </a:r>
            <a:r>
              <a:rPr lang="en-US" sz="2599" spc="155">
                <a:solidFill>
                  <a:srgbClr val="000000"/>
                </a:solidFill>
                <a:latin typeface="Public Sans Bold"/>
              </a:rPr>
              <a:t> TE-AI&amp;DS </a:t>
            </a:r>
          </a:p>
          <a:p>
            <a:pPr>
              <a:lnSpc>
                <a:spcPts val="3509"/>
              </a:lnSpc>
            </a:pPr>
            <a:r>
              <a:rPr lang="en-US" sz="2599" spc="155">
                <a:solidFill>
                  <a:srgbClr val="000000"/>
                </a:solidFill>
                <a:latin typeface="Public Sans"/>
              </a:rPr>
              <a:t>College name:</a:t>
            </a:r>
            <a:r>
              <a:rPr lang="en-US" sz="2599" spc="155">
                <a:solidFill>
                  <a:srgbClr val="000000"/>
                </a:solidFill>
                <a:latin typeface="Public Sans Bold"/>
              </a:rPr>
              <a:t> K.K. Wagh Institute of Engineering Education and Research</a:t>
            </a:r>
          </a:p>
          <a:p>
            <a:pPr>
              <a:lnSpc>
                <a:spcPts val="3509"/>
              </a:lnSpc>
            </a:pPr>
            <a:r>
              <a:rPr lang="en-US" sz="2599" spc="155">
                <a:solidFill>
                  <a:srgbClr val="000000"/>
                </a:solidFill>
                <a:latin typeface="Public Sans"/>
              </a:rPr>
              <a:t>Project title: </a:t>
            </a:r>
            <a:r>
              <a:rPr lang="en-US" sz="2599" spc="155">
                <a:solidFill>
                  <a:srgbClr val="000000"/>
                </a:solidFill>
                <a:latin typeface="Public Sans Bold"/>
              </a:rPr>
              <a:t>Predictive Modeling for Loan Approval</a:t>
            </a:r>
          </a:p>
          <a:p>
            <a:pPr>
              <a:lnSpc>
                <a:spcPts val="3509"/>
              </a:lnSpc>
            </a:pPr>
          </a:p>
          <a:p>
            <a:pPr marL="0" indent="0" lvl="0">
              <a:lnSpc>
                <a:spcPts val="3509"/>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5853497" y="4604713"/>
            <a:ext cx="4017207" cy="1370872"/>
          </a:xfrm>
          <a:custGeom>
            <a:avLst/>
            <a:gdLst/>
            <a:ahLst/>
            <a:cxnLst/>
            <a:rect r="r" b="b" t="t" l="l"/>
            <a:pathLst>
              <a:path h="1370872" w="4017207">
                <a:moveTo>
                  <a:pt x="0" y="0"/>
                </a:moveTo>
                <a:lnTo>
                  <a:pt x="4017208" y="0"/>
                </a:lnTo>
                <a:lnTo>
                  <a:pt x="4017208"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15"/>
            <a:stretch>
              <a:fillRect l="-4953" t="0" r="-4953"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79097" y="2301229"/>
            <a:ext cx="7599208" cy="6957071"/>
          </a:xfrm>
          <a:custGeom>
            <a:avLst/>
            <a:gdLst/>
            <a:ahLst/>
            <a:cxnLst/>
            <a:rect r="r" b="b" t="t" l="l"/>
            <a:pathLst>
              <a:path h="6957071" w="7599208">
                <a:moveTo>
                  <a:pt x="0" y="0"/>
                </a:moveTo>
                <a:lnTo>
                  <a:pt x="7599209" y="0"/>
                </a:lnTo>
                <a:lnTo>
                  <a:pt x="7599209" y="6957071"/>
                </a:lnTo>
                <a:lnTo>
                  <a:pt x="0" y="6957071"/>
                </a:lnTo>
                <a:lnTo>
                  <a:pt x="0" y="0"/>
                </a:lnTo>
                <a:close/>
              </a:path>
            </a:pathLst>
          </a:custGeom>
          <a:blipFill>
            <a:blip r:embed="rId3"/>
            <a:stretch>
              <a:fillRect l="-92681" t="-52260" r="-143071" b="-54032"/>
            </a:stretch>
          </a:blipFill>
        </p:spPr>
      </p:sp>
      <p:sp>
        <p:nvSpPr>
          <p:cNvPr name="Freeform 4" id="4"/>
          <p:cNvSpPr/>
          <p:nvPr/>
        </p:nvSpPr>
        <p:spPr>
          <a:xfrm flipH="false" flipV="false" rot="0">
            <a:off x="9608316" y="2301229"/>
            <a:ext cx="7843899" cy="5715429"/>
          </a:xfrm>
          <a:custGeom>
            <a:avLst/>
            <a:gdLst/>
            <a:ahLst/>
            <a:cxnLst/>
            <a:rect r="r" b="b" t="t" l="l"/>
            <a:pathLst>
              <a:path h="5715429" w="7843899">
                <a:moveTo>
                  <a:pt x="0" y="0"/>
                </a:moveTo>
                <a:lnTo>
                  <a:pt x="7843899" y="0"/>
                </a:lnTo>
                <a:lnTo>
                  <a:pt x="7843899" y="5715430"/>
                </a:lnTo>
                <a:lnTo>
                  <a:pt x="0" y="5715430"/>
                </a:lnTo>
                <a:lnTo>
                  <a:pt x="0" y="0"/>
                </a:lnTo>
                <a:close/>
              </a:path>
            </a:pathLst>
          </a:custGeom>
          <a:blipFill>
            <a:blip r:embed="rId4"/>
            <a:stretch>
              <a:fillRect l="-80186" t="-87588" r="-110188" b="-36575"/>
            </a:stretch>
          </a:blipFill>
        </p:spPr>
      </p:sp>
      <p:grpSp>
        <p:nvGrpSpPr>
          <p:cNvPr name="Group 5" id="5"/>
          <p:cNvGrpSpPr/>
          <p:nvPr/>
        </p:nvGrpSpPr>
        <p:grpSpPr>
          <a:xfrm rot="0">
            <a:off x="12593046" y="8332632"/>
            <a:ext cx="4666254" cy="925668"/>
            <a:chOff x="0" y="0"/>
            <a:chExt cx="1562067" cy="309875"/>
          </a:xfrm>
        </p:grpSpPr>
        <p:sp>
          <p:nvSpPr>
            <p:cNvPr name="Freeform 6" id="6"/>
            <p:cNvSpPr/>
            <p:nvPr/>
          </p:nvSpPr>
          <p:spPr>
            <a:xfrm flipH="false" flipV="false" rot="0">
              <a:off x="0" y="0"/>
              <a:ext cx="1562067" cy="309875"/>
            </a:xfrm>
            <a:custGeom>
              <a:avLst/>
              <a:gdLst/>
              <a:ahLst/>
              <a:cxnLst/>
              <a:rect r="r" b="b" t="t" l="l"/>
              <a:pathLst>
                <a:path h="309875" w="1562067">
                  <a:moveTo>
                    <a:pt x="24887" y="0"/>
                  </a:moveTo>
                  <a:lnTo>
                    <a:pt x="1537180" y="0"/>
                  </a:lnTo>
                  <a:cubicBezTo>
                    <a:pt x="1543780" y="0"/>
                    <a:pt x="1550110" y="2622"/>
                    <a:pt x="1554778" y="7289"/>
                  </a:cubicBezTo>
                  <a:cubicBezTo>
                    <a:pt x="1559445" y="11956"/>
                    <a:pt x="1562067" y="18287"/>
                    <a:pt x="1562067" y="24887"/>
                  </a:cubicBezTo>
                  <a:lnTo>
                    <a:pt x="1562067" y="284988"/>
                  </a:lnTo>
                  <a:cubicBezTo>
                    <a:pt x="1562067" y="298733"/>
                    <a:pt x="1550925" y="309875"/>
                    <a:pt x="1537180" y="309875"/>
                  </a:cubicBezTo>
                  <a:lnTo>
                    <a:pt x="24887" y="309875"/>
                  </a:lnTo>
                  <a:cubicBezTo>
                    <a:pt x="18287" y="309875"/>
                    <a:pt x="11956" y="307253"/>
                    <a:pt x="7289" y="302586"/>
                  </a:cubicBezTo>
                  <a:cubicBezTo>
                    <a:pt x="2622" y="297919"/>
                    <a:pt x="0" y="291589"/>
                    <a:pt x="0" y="284988"/>
                  </a:cubicBezTo>
                  <a:lnTo>
                    <a:pt x="0" y="24887"/>
                  </a:lnTo>
                  <a:cubicBezTo>
                    <a:pt x="0" y="18287"/>
                    <a:pt x="2622" y="11956"/>
                    <a:pt x="7289" y="7289"/>
                  </a:cubicBezTo>
                  <a:cubicBezTo>
                    <a:pt x="11956" y="2622"/>
                    <a:pt x="18287" y="0"/>
                    <a:pt x="24887" y="0"/>
                  </a:cubicBezTo>
                  <a:close/>
                </a:path>
              </a:pathLst>
            </a:custGeom>
            <a:solidFill>
              <a:srgbClr val="8AB7E2"/>
            </a:solidFill>
          </p:spPr>
        </p:sp>
        <p:sp>
          <p:nvSpPr>
            <p:cNvPr name="TextBox 7" id="7"/>
            <p:cNvSpPr txBox="true"/>
            <p:nvPr/>
          </p:nvSpPr>
          <p:spPr>
            <a:xfrm>
              <a:off x="0" y="85725"/>
              <a:ext cx="1562067" cy="224150"/>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2701563" y="8304293"/>
            <a:ext cx="444921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Result</a:t>
            </a:r>
          </a:p>
        </p:txBody>
      </p:sp>
      <p:grpSp>
        <p:nvGrpSpPr>
          <p:cNvPr name="Group 9" id="9"/>
          <p:cNvGrpSpPr/>
          <p:nvPr/>
        </p:nvGrpSpPr>
        <p:grpSpPr>
          <a:xfrm rot="0">
            <a:off x="1879097" y="1237179"/>
            <a:ext cx="6242882" cy="925668"/>
            <a:chOff x="0" y="0"/>
            <a:chExt cx="2089856" cy="309875"/>
          </a:xfrm>
        </p:grpSpPr>
        <p:sp>
          <p:nvSpPr>
            <p:cNvPr name="Freeform 10" id="10"/>
            <p:cNvSpPr/>
            <p:nvPr/>
          </p:nvSpPr>
          <p:spPr>
            <a:xfrm flipH="false" flipV="false" rot="0">
              <a:off x="0" y="0"/>
              <a:ext cx="2089856" cy="309875"/>
            </a:xfrm>
            <a:custGeom>
              <a:avLst/>
              <a:gdLst/>
              <a:ahLst/>
              <a:cxnLst/>
              <a:rect r="r" b="b" t="t" l="l"/>
              <a:pathLst>
                <a:path h="309875" w="2089856">
                  <a:moveTo>
                    <a:pt x="18602" y="0"/>
                  </a:moveTo>
                  <a:lnTo>
                    <a:pt x="2071254" y="0"/>
                  </a:lnTo>
                  <a:cubicBezTo>
                    <a:pt x="2076188" y="0"/>
                    <a:pt x="2080919" y="1960"/>
                    <a:pt x="2084408" y="5448"/>
                  </a:cubicBezTo>
                  <a:cubicBezTo>
                    <a:pt x="2087896" y="8937"/>
                    <a:pt x="2089856" y="13668"/>
                    <a:pt x="2089856" y="18602"/>
                  </a:cubicBezTo>
                  <a:lnTo>
                    <a:pt x="2089856" y="291273"/>
                  </a:lnTo>
                  <a:cubicBezTo>
                    <a:pt x="2089856" y="301547"/>
                    <a:pt x="2081528" y="309875"/>
                    <a:pt x="2071254" y="309875"/>
                  </a:cubicBezTo>
                  <a:lnTo>
                    <a:pt x="18602" y="309875"/>
                  </a:lnTo>
                  <a:cubicBezTo>
                    <a:pt x="13668" y="309875"/>
                    <a:pt x="8937" y="307915"/>
                    <a:pt x="5448" y="304427"/>
                  </a:cubicBezTo>
                  <a:cubicBezTo>
                    <a:pt x="1960" y="300938"/>
                    <a:pt x="0" y="296207"/>
                    <a:pt x="0" y="291273"/>
                  </a:cubicBezTo>
                  <a:lnTo>
                    <a:pt x="0" y="18602"/>
                  </a:lnTo>
                  <a:cubicBezTo>
                    <a:pt x="0" y="13668"/>
                    <a:pt x="1960" y="8937"/>
                    <a:pt x="5448" y="5448"/>
                  </a:cubicBezTo>
                  <a:cubicBezTo>
                    <a:pt x="8937" y="1960"/>
                    <a:pt x="13668" y="0"/>
                    <a:pt x="18602" y="0"/>
                  </a:cubicBezTo>
                  <a:close/>
                </a:path>
              </a:pathLst>
            </a:custGeom>
            <a:solidFill>
              <a:srgbClr val="8AB7E2"/>
            </a:solidFill>
          </p:spPr>
        </p:sp>
        <p:sp>
          <p:nvSpPr>
            <p:cNvPr name="TextBox 11" id="11"/>
            <p:cNvSpPr txBox="true"/>
            <p:nvPr/>
          </p:nvSpPr>
          <p:spPr>
            <a:xfrm>
              <a:off x="0" y="85725"/>
              <a:ext cx="2089856" cy="224150"/>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2603002" y="1267896"/>
            <a:ext cx="4286696" cy="778510"/>
          </a:xfrm>
          <a:prstGeom prst="rect">
            <a:avLst/>
          </a:prstGeom>
        </p:spPr>
        <p:txBody>
          <a:bodyPr anchor="t" rtlCol="false" tIns="0" lIns="0" bIns="0" rIns="0">
            <a:spAutoFit/>
          </a:bodyPr>
          <a:lstStyle/>
          <a:p>
            <a:pPr algn="ctr">
              <a:lnSpc>
                <a:spcPts val="6440"/>
              </a:lnSpc>
            </a:pPr>
            <a:r>
              <a:rPr lang="en-US" sz="4600">
                <a:solidFill>
                  <a:srgbClr val="000000"/>
                </a:solidFill>
                <a:latin typeface="DM Sans Bold"/>
              </a:rPr>
              <a:t>Random Forest</a:t>
            </a:r>
          </a:p>
        </p:txBody>
      </p:sp>
      <p:sp>
        <p:nvSpPr>
          <p:cNvPr name="Freeform 13" id="13"/>
          <p:cNvSpPr/>
          <p:nvPr/>
        </p:nvSpPr>
        <p:spPr>
          <a:xfrm flipH="false" flipV="false" rot="0">
            <a:off x="15598522" y="-1179841"/>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4" id="14"/>
          <p:cNvSpPr/>
          <p:nvPr/>
        </p:nvSpPr>
        <p:spPr>
          <a:xfrm flipH="false" flipV="false" rot="0">
            <a:off x="3807510" y="-208942"/>
            <a:ext cx="5042246" cy="1237642"/>
          </a:xfrm>
          <a:custGeom>
            <a:avLst/>
            <a:gdLst/>
            <a:ahLst/>
            <a:cxnLst/>
            <a:rect r="r" b="b" t="t" l="l"/>
            <a:pathLst>
              <a:path h="1237642" w="5042246">
                <a:moveTo>
                  <a:pt x="0" y="0"/>
                </a:moveTo>
                <a:lnTo>
                  <a:pt x="5042247" y="0"/>
                </a:lnTo>
                <a:lnTo>
                  <a:pt x="5042247" y="1237642"/>
                </a:lnTo>
                <a:lnTo>
                  <a:pt x="0" y="1237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2038135" y="8016659"/>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6" id="16"/>
          <p:cNvSpPr/>
          <p:nvPr/>
        </p:nvSpPr>
        <p:spPr>
          <a:xfrm flipH="false" flipV="false" rot="0">
            <a:off x="10953951" y="936638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2237145"/>
            <a:ext cx="10910396" cy="1144873"/>
          </a:xfrm>
          <a:prstGeom prst="rect">
            <a:avLst/>
          </a:prstGeom>
        </p:spPr>
        <p:txBody>
          <a:bodyPr anchor="t" rtlCol="false" tIns="0" lIns="0" bIns="0" rIns="0">
            <a:spAutoFit/>
          </a:bodyPr>
          <a:lstStyle/>
          <a:p>
            <a:pPr algn="ctr">
              <a:lnSpc>
                <a:spcPts val="8459"/>
              </a:lnSpc>
            </a:pPr>
            <a:r>
              <a:rPr lang="en-US" sz="8999">
                <a:solidFill>
                  <a:srgbClr val="000000"/>
                </a:solidFill>
                <a:latin typeface="DM Sans Bold"/>
              </a:rPr>
              <a:t>Conclusion</a:t>
            </a:r>
          </a:p>
        </p:txBody>
      </p:sp>
      <p:sp>
        <p:nvSpPr>
          <p:cNvPr name="TextBox 17" id="17"/>
          <p:cNvSpPr txBox="true"/>
          <p:nvPr/>
        </p:nvSpPr>
        <p:spPr>
          <a:xfrm rot="0">
            <a:off x="2163633" y="3983438"/>
            <a:ext cx="13960734" cy="3462655"/>
          </a:xfrm>
          <a:prstGeom prst="rect">
            <a:avLst/>
          </a:prstGeom>
        </p:spPr>
        <p:txBody>
          <a:bodyPr anchor="t" rtlCol="false" tIns="0" lIns="0" bIns="0" rIns="0">
            <a:spAutoFit/>
          </a:bodyPr>
          <a:lstStyle/>
          <a:p>
            <a:pPr algn="just">
              <a:lnSpc>
                <a:spcPts val="3920"/>
              </a:lnSpc>
            </a:pPr>
            <a:r>
              <a:rPr lang="en-US" sz="2800">
                <a:solidFill>
                  <a:srgbClr val="000000"/>
                </a:solidFill>
                <a:latin typeface="Public Sans"/>
              </a:rPr>
              <a:t>In conclusion, the loan prediction project showcased the power of data science in extracting actionable insights from complex datasets. By leveraging techniques like exploratory data analysis, feature engineering, and model evaluation, data scientists can uncover patterns, make accurate predictions, and drive informed decision-making. This project underscores the role of data science in tackling real-world challenges and highlights its potential to revolutionize industries through data-driven solutions.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4499469"/>
            <a:ext cx="10910396" cy="1754786"/>
          </a:xfrm>
          <a:prstGeom prst="rect">
            <a:avLst/>
          </a:prstGeom>
        </p:spPr>
        <p:txBody>
          <a:bodyPr anchor="t" rtlCol="false" tIns="0" lIns="0" bIns="0" rIns="0">
            <a:spAutoFit/>
          </a:bodyPr>
          <a:lstStyle/>
          <a:p>
            <a:pPr algn="ctr">
              <a:lnSpc>
                <a:spcPts val="12699"/>
              </a:lnSpc>
            </a:pPr>
            <a:r>
              <a:rPr lang="en-US" sz="14597">
                <a:solidFill>
                  <a:srgbClr val="000000"/>
                </a:solidFill>
                <a:latin typeface="DM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935473" y="1441254"/>
            <a:ext cx="7025086"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Contents</a:t>
            </a:r>
          </a:p>
        </p:txBody>
      </p:sp>
      <p:grpSp>
        <p:nvGrpSpPr>
          <p:cNvPr name="Group 4" id="4"/>
          <p:cNvGrpSpPr/>
          <p:nvPr/>
        </p:nvGrpSpPr>
        <p:grpSpPr>
          <a:xfrm rot="0">
            <a:off x="1935473" y="2959311"/>
            <a:ext cx="6998061" cy="4740816"/>
            <a:chOff x="0" y="0"/>
            <a:chExt cx="2342659" cy="1587027"/>
          </a:xfrm>
        </p:grpSpPr>
        <p:sp>
          <p:nvSpPr>
            <p:cNvPr name="Freeform 5" id="5"/>
            <p:cNvSpPr/>
            <p:nvPr/>
          </p:nvSpPr>
          <p:spPr>
            <a:xfrm flipH="false" flipV="false" rot="0">
              <a:off x="0" y="0"/>
              <a:ext cx="2342659" cy="1587027"/>
            </a:xfrm>
            <a:custGeom>
              <a:avLst/>
              <a:gdLst/>
              <a:ahLst/>
              <a:cxnLst/>
              <a:rect r="r" b="b" t="t" l="l"/>
              <a:pathLst>
                <a:path h="1587027" w="2342659">
                  <a:moveTo>
                    <a:pt x="16594" y="0"/>
                  </a:moveTo>
                  <a:lnTo>
                    <a:pt x="2326064" y="0"/>
                  </a:lnTo>
                  <a:cubicBezTo>
                    <a:pt x="2335229" y="0"/>
                    <a:pt x="2342659" y="7430"/>
                    <a:pt x="2342659" y="16594"/>
                  </a:cubicBezTo>
                  <a:lnTo>
                    <a:pt x="2342659" y="1570433"/>
                  </a:lnTo>
                  <a:cubicBezTo>
                    <a:pt x="2342659" y="1579598"/>
                    <a:pt x="2335229" y="1587027"/>
                    <a:pt x="2326064" y="1587027"/>
                  </a:cubicBezTo>
                  <a:lnTo>
                    <a:pt x="16594" y="1587027"/>
                  </a:lnTo>
                  <a:cubicBezTo>
                    <a:pt x="7430" y="1587027"/>
                    <a:pt x="0" y="1579598"/>
                    <a:pt x="0" y="1570433"/>
                  </a:cubicBezTo>
                  <a:lnTo>
                    <a:pt x="0" y="16594"/>
                  </a:lnTo>
                  <a:cubicBezTo>
                    <a:pt x="0" y="7430"/>
                    <a:pt x="7430" y="0"/>
                    <a:pt x="16594" y="0"/>
                  </a:cubicBezTo>
                  <a:close/>
                </a:path>
              </a:pathLst>
            </a:custGeom>
            <a:solidFill>
              <a:srgbClr val="8AB7E2"/>
            </a:solidFill>
          </p:spPr>
        </p:sp>
        <p:sp>
          <p:nvSpPr>
            <p:cNvPr name="TextBox 6" id="6"/>
            <p:cNvSpPr txBox="true"/>
            <p:nvPr/>
          </p:nvSpPr>
          <p:spPr>
            <a:xfrm>
              <a:off x="0" y="85725"/>
              <a:ext cx="2342659" cy="1501302"/>
            </a:xfrm>
            <a:prstGeom prst="rect">
              <a:avLst/>
            </a:prstGeom>
          </p:spPr>
          <p:txBody>
            <a:bodyPr anchor="ctr" rtlCol="false" tIns="50800" lIns="50800" bIns="50800" rIns="50800"/>
            <a:lstStyle/>
            <a:p>
              <a:pPr algn="ctr">
                <a:lnSpc>
                  <a:spcPts val="1925"/>
                </a:lnSpc>
              </a:pPr>
            </a:p>
          </p:txBody>
        </p:sp>
      </p:grpSp>
      <p:sp>
        <p:nvSpPr>
          <p:cNvPr name="Freeform 7" id="7"/>
          <p:cNvSpPr/>
          <p:nvPr/>
        </p:nvSpPr>
        <p:spPr>
          <a:xfrm flipH="false" flipV="false" rot="0">
            <a:off x="-27025" y="9305624"/>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8029053" y="8540209"/>
            <a:ext cx="2587020" cy="2386526"/>
          </a:xfrm>
          <a:custGeom>
            <a:avLst/>
            <a:gdLst/>
            <a:ahLst/>
            <a:cxnLst/>
            <a:rect r="r" b="b" t="t" l="l"/>
            <a:pathLst>
              <a:path h="2386526" w="2587020">
                <a:moveTo>
                  <a:pt x="0" y="0"/>
                </a:moveTo>
                <a:lnTo>
                  <a:pt x="2587020" y="0"/>
                </a:lnTo>
                <a:lnTo>
                  <a:pt x="2587020"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0">
            <a:off x="-580504"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1" id="11"/>
          <p:cNvSpPr/>
          <p:nvPr/>
        </p:nvSpPr>
        <p:spPr>
          <a:xfrm flipH="false" flipV="false" rot="538726">
            <a:off x="10569846" y="2804709"/>
            <a:ext cx="3906706" cy="4467127"/>
          </a:xfrm>
          <a:custGeom>
            <a:avLst/>
            <a:gdLst/>
            <a:ahLst/>
            <a:cxnLst/>
            <a:rect r="r" b="b" t="t" l="l"/>
            <a:pathLst>
              <a:path h="4467127" w="3906706">
                <a:moveTo>
                  <a:pt x="0" y="0"/>
                </a:moveTo>
                <a:lnTo>
                  <a:pt x="3906706" y="0"/>
                </a:lnTo>
                <a:lnTo>
                  <a:pt x="3906706" y="4467127"/>
                </a:lnTo>
                <a:lnTo>
                  <a:pt x="0" y="44671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6516362" y="2618544"/>
            <a:ext cx="3575541" cy="3575541"/>
          </a:xfrm>
          <a:custGeom>
            <a:avLst/>
            <a:gdLst/>
            <a:ahLst/>
            <a:cxnLst/>
            <a:rect r="r" b="b" t="t" l="l"/>
            <a:pathLst>
              <a:path h="3575541" w="3575541">
                <a:moveTo>
                  <a:pt x="0" y="0"/>
                </a:moveTo>
                <a:lnTo>
                  <a:pt x="3575541" y="0"/>
                </a:lnTo>
                <a:lnTo>
                  <a:pt x="3575541" y="3575542"/>
                </a:lnTo>
                <a:lnTo>
                  <a:pt x="0" y="35755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3" id="13"/>
          <p:cNvSpPr/>
          <p:nvPr/>
        </p:nvSpPr>
        <p:spPr>
          <a:xfrm flipH="false" flipV="false" rot="0">
            <a:off x="14801205" y="8301682"/>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4" id="14"/>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17"/>
            <a:stretch>
              <a:fillRect l="-4953" t="0" r="-4953" b="0"/>
            </a:stretch>
          </a:blipFill>
        </p:spPr>
      </p:sp>
      <p:sp>
        <p:nvSpPr>
          <p:cNvPr name="Freeform 15" id="15"/>
          <p:cNvSpPr/>
          <p:nvPr/>
        </p:nvSpPr>
        <p:spPr>
          <a:xfrm flipH="false" flipV="false" rot="0">
            <a:off x="10705132" y="278355"/>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2218643" y="3208822"/>
            <a:ext cx="5460100" cy="4274820"/>
          </a:xfrm>
          <a:prstGeom prst="rect">
            <a:avLst/>
          </a:prstGeom>
        </p:spPr>
        <p:txBody>
          <a:bodyPr anchor="t" rtlCol="false" tIns="0" lIns="0" bIns="0" rIns="0">
            <a:spAutoFit/>
          </a:bodyPr>
          <a:lstStyle/>
          <a:p>
            <a:pPr>
              <a:lnSpc>
                <a:spcPts val="3780"/>
              </a:lnSpc>
            </a:pPr>
            <a:r>
              <a:rPr lang="en-US" sz="2700">
                <a:solidFill>
                  <a:srgbClr val="000000"/>
                </a:solidFill>
                <a:latin typeface="Public Sans"/>
              </a:rPr>
              <a:t>01. Things I Learned</a:t>
            </a:r>
          </a:p>
          <a:p>
            <a:pPr>
              <a:lnSpc>
                <a:spcPts val="3780"/>
              </a:lnSpc>
            </a:pPr>
          </a:p>
          <a:p>
            <a:pPr>
              <a:lnSpc>
                <a:spcPts val="3780"/>
              </a:lnSpc>
            </a:pPr>
            <a:r>
              <a:rPr lang="en-US" sz="2700">
                <a:solidFill>
                  <a:srgbClr val="000000"/>
                </a:solidFill>
                <a:latin typeface="Public Sans"/>
              </a:rPr>
              <a:t>02. Problem Definition</a:t>
            </a:r>
          </a:p>
          <a:p>
            <a:pPr>
              <a:lnSpc>
                <a:spcPts val="3780"/>
              </a:lnSpc>
            </a:pPr>
          </a:p>
          <a:p>
            <a:pPr>
              <a:lnSpc>
                <a:spcPts val="3780"/>
              </a:lnSpc>
            </a:pPr>
            <a:r>
              <a:rPr lang="en-US" sz="2700">
                <a:solidFill>
                  <a:srgbClr val="000000"/>
                </a:solidFill>
                <a:latin typeface="Public Sans"/>
              </a:rPr>
              <a:t>03. EDA and Pre-Processing</a:t>
            </a:r>
          </a:p>
          <a:p>
            <a:pPr>
              <a:lnSpc>
                <a:spcPts val="3780"/>
              </a:lnSpc>
            </a:pPr>
          </a:p>
          <a:p>
            <a:pPr>
              <a:lnSpc>
                <a:spcPts val="3780"/>
              </a:lnSpc>
            </a:pPr>
            <a:r>
              <a:rPr lang="en-US" sz="2700">
                <a:solidFill>
                  <a:srgbClr val="000000"/>
                </a:solidFill>
                <a:latin typeface="Public Sans"/>
              </a:rPr>
              <a:t>04. Model Building</a:t>
            </a:r>
          </a:p>
          <a:p>
            <a:pPr>
              <a:lnSpc>
                <a:spcPts val="3780"/>
              </a:lnSpc>
            </a:pPr>
          </a:p>
          <a:p>
            <a:pPr>
              <a:lnSpc>
                <a:spcPts val="3780"/>
              </a:lnSpc>
            </a:pPr>
            <a:r>
              <a:rPr lang="en-US" sz="2700">
                <a:solidFill>
                  <a:srgbClr val="000000"/>
                </a:solidFill>
                <a:latin typeface="Public Sans"/>
              </a:rPr>
              <a:t>05.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3634081"/>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11700872" y="3364750"/>
            <a:ext cx="483754" cy="48375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3550312" y="3401355"/>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4732501" y="1771650"/>
            <a:ext cx="9165694" cy="1177290"/>
          </a:xfrm>
          <a:prstGeom prst="rect">
            <a:avLst/>
          </a:prstGeom>
        </p:spPr>
        <p:txBody>
          <a:bodyPr anchor="t" rtlCol="false" tIns="0" lIns="0" bIns="0" rIns="0">
            <a:spAutoFit/>
          </a:bodyPr>
          <a:lstStyle/>
          <a:p>
            <a:pPr algn="ctr" marL="0" indent="0" lvl="1">
              <a:lnSpc>
                <a:spcPts val="8730"/>
              </a:lnSpc>
              <a:spcBef>
                <a:spcPct val="0"/>
              </a:spcBef>
            </a:pPr>
            <a:r>
              <a:rPr lang="en-US" sz="9000">
                <a:solidFill>
                  <a:srgbClr val="000000"/>
                </a:solidFill>
                <a:latin typeface="DM Sans Bold"/>
              </a:rPr>
              <a:t>Things I Learned</a:t>
            </a:r>
          </a:p>
        </p:txBody>
      </p:sp>
      <p:sp>
        <p:nvSpPr>
          <p:cNvPr name="TextBox 11" id="11"/>
          <p:cNvSpPr txBox="true"/>
          <p:nvPr/>
        </p:nvSpPr>
        <p:spPr>
          <a:xfrm rot="0">
            <a:off x="3550312" y="3979515"/>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01</a:t>
            </a:r>
          </a:p>
        </p:txBody>
      </p:sp>
      <p:sp>
        <p:nvSpPr>
          <p:cNvPr name="TextBox 12" id="12"/>
          <p:cNvSpPr txBox="true"/>
          <p:nvPr/>
        </p:nvSpPr>
        <p:spPr>
          <a:xfrm rot="0">
            <a:off x="11700872" y="3979611"/>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02</a:t>
            </a:r>
          </a:p>
        </p:txBody>
      </p:sp>
      <p:sp>
        <p:nvSpPr>
          <p:cNvPr name="Freeform 13" id="1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5" id="1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7" id="1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8" id="1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9" id="1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20" id="20"/>
          <p:cNvSpPr txBox="true"/>
          <p:nvPr/>
        </p:nvSpPr>
        <p:spPr>
          <a:xfrm rot="0">
            <a:off x="3183295" y="4611340"/>
            <a:ext cx="3587353" cy="455199"/>
          </a:xfrm>
          <a:prstGeom prst="rect">
            <a:avLst/>
          </a:prstGeom>
        </p:spPr>
        <p:txBody>
          <a:bodyPr anchor="t" rtlCol="false" tIns="0" lIns="0" bIns="0" rIns="0">
            <a:spAutoFit/>
          </a:bodyPr>
          <a:lstStyle/>
          <a:p>
            <a:pPr algn="ctr">
              <a:lnSpc>
                <a:spcPts val="3785"/>
              </a:lnSpc>
              <a:spcBef>
                <a:spcPct val="0"/>
              </a:spcBef>
            </a:pPr>
            <a:r>
              <a:rPr lang="en-US" sz="2703">
                <a:solidFill>
                  <a:srgbClr val="000000"/>
                </a:solidFill>
                <a:latin typeface="DM Sans Bold"/>
              </a:rPr>
              <a:t>Descriptive Statistics</a:t>
            </a:r>
          </a:p>
        </p:txBody>
      </p:sp>
      <p:sp>
        <p:nvSpPr>
          <p:cNvPr name="TextBox 21" id="21"/>
          <p:cNvSpPr txBox="true"/>
          <p:nvPr/>
        </p:nvSpPr>
        <p:spPr>
          <a:xfrm rot="0">
            <a:off x="11315456" y="4611340"/>
            <a:ext cx="3463564" cy="455295"/>
          </a:xfrm>
          <a:prstGeom prst="rect">
            <a:avLst/>
          </a:prstGeom>
        </p:spPr>
        <p:txBody>
          <a:bodyPr anchor="t" rtlCol="false" tIns="0" lIns="0" bIns="0" rIns="0">
            <a:spAutoFit/>
          </a:bodyPr>
          <a:lstStyle/>
          <a:p>
            <a:pPr>
              <a:lnSpc>
                <a:spcPts val="3779"/>
              </a:lnSpc>
              <a:spcBef>
                <a:spcPct val="0"/>
              </a:spcBef>
            </a:pPr>
            <a:r>
              <a:rPr lang="en-US" sz="2699">
                <a:solidFill>
                  <a:srgbClr val="000000"/>
                </a:solidFill>
                <a:latin typeface="DM Sans Bold"/>
              </a:rPr>
              <a:t>Python Libraries</a:t>
            </a:r>
          </a:p>
        </p:txBody>
      </p:sp>
      <p:grpSp>
        <p:nvGrpSpPr>
          <p:cNvPr name="Group 22" id="22"/>
          <p:cNvGrpSpPr/>
          <p:nvPr/>
        </p:nvGrpSpPr>
        <p:grpSpPr>
          <a:xfrm rot="0">
            <a:off x="2478094" y="5362243"/>
            <a:ext cx="5811163" cy="2301591"/>
            <a:chOff x="0" y="0"/>
            <a:chExt cx="1945335" cy="770477"/>
          </a:xfrm>
        </p:grpSpPr>
        <p:sp>
          <p:nvSpPr>
            <p:cNvPr name="Freeform 23" id="23"/>
            <p:cNvSpPr/>
            <p:nvPr/>
          </p:nvSpPr>
          <p:spPr>
            <a:xfrm flipH="false" flipV="false" rot="0">
              <a:off x="0" y="0"/>
              <a:ext cx="1945335" cy="770477"/>
            </a:xfrm>
            <a:custGeom>
              <a:avLst/>
              <a:gdLst/>
              <a:ahLst/>
              <a:cxnLst/>
              <a:rect r="r" b="b" t="t" l="l"/>
              <a:pathLst>
                <a:path h="770477" w="1945335">
                  <a:moveTo>
                    <a:pt x="19984" y="0"/>
                  </a:moveTo>
                  <a:lnTo>
                    <a:pt x="1925351" y="0"/>
                  </a:lnTo>
                  <a:cubicBezTo>
                    <a:pt x="1936388" y="0"/>
                    <a:pt x="1945335" y="8947"/>
                    <a:pt x="1945335" y="19984"/>
                  </a:cubicBezTo>
                  <a:lnTo>
                    <a:pt x="1945335" y="750493"/>
                  </a:lnTo>
                  <a:cubicBezTo>
                    <a:pt x="1945335" y="761529"/>
                    <a:pt x="1936388" y="770477"/>
                    <a:pt x="1925351" y="770477"/>
                  </a:cubicBezTo>
                  <a:lnTo>
                    <a:pt x="19984" y="770477"/>
                  </a:lnTo>
                  <a:cubicBezTo>
                    <a:pt x="8947" y="770477"/>
                    <a:pt x="0" y="761529"/>
                    <a:pt x="0" y="750493"/>
                  </a:cubicBezTo>
                  <a:lnTo>
                    <a:pt x="0" y="19984"/>
                  </a:lnTo>
                  <a:cubicBezTo>
                    <a:pt x="0" y="8947"/>
                    <a:pt x="8947" y="0"/>
                    <a:pt x="19984" y="0"/>
                  </a:cubicBezTo>
                  <a:close/>
                </a:path>
              </a:pathLst>
            </a:custGeom>
            <a:solidFill>
              <a:srgbClr val="8AB7E2"/>
            </a:solidFill>
          </p:spPr>
        </p:sp>
        <p:sp>
          <p:nvSpPr>
            <p:cNvPr name="TextBox 24" id="24"/>
            <p:cNvSpPr txBox="true"/>
            <p:nvPr/>
          </p:nvSpPr>
          <p:spPr>
            <a:xfrm>
              <a:off x="0" y="85725"/>
              <a:ext cx="1945335" cy="684752"/>
            </a:xfrm>
            <a:prstGeom prst="rect">
              <a:avLst/>
            </a:prstGeom>
          </p:spPr>
          <p:txBody>
            <a:bodyPr anchor="ctr" rtlCol="false" tIns="50800" lIns="50800" bIns="50800" rIns="50800"/>
            <a:lstStyle/>
            <a:p>
              <a:pPr algn="ctr">
                <a:lnSpc>
                  <a:spcPts val="1925"/>
                </a:lnSpc>
              </a:pPr>
            </a:p>
          </p:txBody>
        </p:sp>
      </p:grpSp>
      <p:sp>
        <p:nvSpPr>
          <p:cNvPr name="TextBox 25" id="25"/>
          <p:cNvSpPr txBox="true"/>
          <p:nvPr/>
        </p:nvSpPr>
        <p:spPr>
          <a:xfrm rot="0">
            <a:off x="2571471" y="5305093"/>
            <a:ext cx="5717786" cy="2091690"/>
          </a:xfrm>
          <a:prstGeom prst="rect">
            <a:avLst/>
          </a:prstGeom>
        </p:spPr>
        <p:txBody>
          <a:bodyPr anchor="t" rtlCol="false" tIns="0" lIns="0" bIns="0" rIns="0">
            <a:spAutoFit/>
          </a:bodyPr>
          <a:lstStyle/>
          <a:p>
            <a:pPr>
              <a:lnSpc>
                <a:spcPts val="3359"/>
              </a:lnSpc>
              <a:spcBef>
                <a:spcPct val="0"/>
              </a:spcBef>
            </a:pPr>
            <a:r>
              <a:rPr lang="en-US" sz="2399">
                <a:solidFill>
                  <a:srgbClr val="000000"/>
                </a:solidFill>
                <a:latin typeface="Public Sans"/>
              </a:rPr>
              <a:t>Measures of central tendency:</a:t>
            </a:r>
          </a:p>
          <a:p>
            <a:pPr>
              <a:lnSpc>
                <a:spcPts val="3359"/>
              </a:lnSpc>
              <a:spcBef>
                <a:spcPct val="0"/>
              </a:spcBef>
            </a:pPr>
            <a:r>
              <a:rPr lang="en-US" sz="2399">
                <a:solidFill>
                  <a:srgbClr val="000000"/>
                </a:solidFill>
                <a:latin typeface="Public Sans"/>
              </a:rPr>
              <a:t>mean, median, mode </a:t>
            </a:r>
          </a:p>
          <a:p>
            <a:pPr>
              <a:lnSpc>
                <a:spcPts val="3359"/>
              </a:lnSpc>
              <a:spcBef>
                <a:spcPct val="0"/>
              </a:spcBef>
            </a:pPr>
            <a:r>
              <a:rPr lang="en-US" sz="2399">
                <a:solidFill>
                  <a:srgbClr val="000000"/>
                </a:solidFill>
                <a:latin typeface="Public Sans"/>
              </a:rPr>
              <a:t>Measures of dispersion: </a:t>
            </a:r>
          </a:p>
          <a:p>
            <a:pPr>
              <a:lnSpc>
                <a:spcPts val="3359"/>
              </a:lnSpc>
              <a:spcBef>
                <a:spcPct val="0"/>
              </a:spcBef>
            </a:pPr>
            <a:r>
              <a:rPr lang="en-US" sz="2399">
                <a:solidFill>
                  <a:srgbClr val="000000"/>
                </a:solidFill>
                <a:latin typeface="Public Sans"/>
              </a:rPr>
              <a:t>variance, standard deviation, range </a:t>
            </a:r>
          </a:p>
          <a:p>
            <a:pPr>
              <a:lnSpc>
                <a:spcPts val="3359"/>
              </a:lnSpc>
              <a:spcBef>
                <a:spcPct val="0"/>
              </a:spcBef>
            </a:pPr>
            <a:r>
              <a:rPr lang="en-US" sz="2399">
                <a:solidFill>
                  <a:srgbClr val="000000"/>
                </a:solidFill>
                <a:latin typeface="Public Sans"/>
              </a:rPr>
              <a:t>To summarize and describe datasets</a:t>
            </a:r>
          </a:p>
        </p:txBody>
      </p:sp>
      <p:grpSp>
        <p:nvGrpSpPr>
          <p:cNvPr name="Group 26" id="26"/>
          <p:cNvGrpSpPr/>
          <p:nvPr/>
        </p:nvGrpSpPr>
        <p:grpSpPr>
          <a:xfrm rot="0">
            <a:off x="10937477" y="5308319"/>
            <a:ext cx="3745422" cy="2301591"/>
            <a:chOff x="0" y="0"/>
            <a:chExt cx="1253811" cy="770477"/>
          </a:xfrm>
        </p:grpSpPr>
        <p:sp>
          <p:nvSpPr>
            <p:cNvPr name="Freeform 27" id="27"/>
            <p:cNvSpPr/>
            <p:nvPr/>
          </p:nvSpPr>
          <p:spPr>
            <a:xfrm flipH="false" flipV="false" rot="0">
              <a:off x="0" y="0"/>
              <a:ext cx="1253811" cy="770477"/>
            </a:xfrm>
            <a:custGeom>
              <a:avLst/>
              <a:gdLst/>
              <a:ahLst/>
              <a:cxnLst/>
              <a:rect r="r" b="b" t="t" l="l"/>
              <a:pathLst>
                <a:path h="770477" w="1253811">
                  <a:moveTo>
                    <a:pt x="31006" y="0"/>
                  </a:moveTo>
                  <a:lnTo>
                    <a:pt x="1222805" y="0"/>
                  </a:lnTo>
                  <a:cubicBezTo>
                    <a:pt x="1239929" y="0"/>
                    <a:pt x="1253811" y="13882"/>
                    <a:pt x="1253811" y="31006"/>
                  </a:cubicBezTo>
                  <a:lnTo>
                    <a:pt x="1253811" y="739471"/>
                  </a:lnTo>
                  <a:cubicBezTo>
                    <a:pt x="1253811" y="747694"/>
                    <a:pt x="1250544" y="755581"/>
                    <a:pt x="1244729" y="761395"/>
                  </a:cubicBezTo>
                  <a:cubicBezTo>
                    <a:pt x="1238915" y="767210"/>
                    <a:pt x="1231028" y="770477"/>
                    <a:pt x="1222805" y="770477"/>
                  </a:cubicBezTo>
                  <a:lnTo>
                    <a:pt x="31006" y="770477"/>
                  </a:lnTo>
                  <a:cubicBezTo>
                    <a:pt x="22782" y="770477"/>
                    <a:pt x="14896" y="767210"/>
                    <a:pt x="9081" y="761395"/>
                  </a:cubicBezTo>
                  <a:cubicBezTo>
                    <a:pt x="3267" y="755581"/>
                    <a:pt x="0" y="747694"/>
                    <a:pt x="0" y="739471"/>
                  </a:cubicBezTo>
                  <a:lnTo>
                    <a:pt x="0" y="31006"/>
                  </a:lnTo>
                  <a:cubicBezTo>
                    <a:pt x="0" y="22782"/>
                    <a:pt x="3267" y="14896"/>
                    <a:pt x="9081" y="9081"/>
                  </a:cubicBezTo>
                  <a:cubicBezTo>
                    <a:pt x="14896" y="3267"/>
                    <a:pt x="22782" y="0"/>
                    <a:pt x="31006" y="0"/>
                  </a:cubicBezTo>
                  <a:close/>
                </a:path>
              </a:pathLst>
            </a:custGeom>
            <a:solidFill>
              <a:srgbClr val="8AB7E2"/>
            </a:solidFill>
          </p:spPr>
        </p:sp>
        <p:sp>
          <p:nvSpPr>
            <p:cNvPr name="TextBox 28" id="28"/>
            <p:cNvSpPr txBox="true"/>
            <p:nvPr/>
          </p:nvSpPr>
          <p:spPr>
            <a:xfrm>
              <a:off x="0" y="85725"/>
              <a:ext cx="1253811" cy="684752"/>
            </a:xfrm>
            <a:prstGeom prst="rect">
              <a:avLst/>
            </a:prstGeom>
          </p:spPr>
          <p:txBody>
            <a:bodyPr anchor="ctr" rtlCol="false" tIns="50800" lIns="50800" bIns="50800" rIns="50800"/>
            <a:lstStyle/>
            <a:p>
              <a:pPr algn="ctr">
                <a:lnSpc>
                  <a:spcPts val="1925"/>
                </a:lnSpc>
              </a:pPr>
            </a:p>
          </p:txBody>
        </p:sp>
      </p:grpSp>
      <p:sp>
        <p:nvSpPr>
          <p:cNvPr name="TextBox 29" id="29"/>
          <p:cNvSpPr txBox="true"/>
          <p:nvPr/>
        </p:nvSpPr>
        <p:spPr>
          <a:xfrm rot="0">
            <a:off x="11033032" y="5305093"/>
            <a:ext cx="2734248" cy="2510790"/>
          </a:xfrm>
          <a:prstGeom prst="rect">
            <a:avLst/>
          </a:prstGeom>
        </p:spPr>
        <p:txBody>
          <a:bodyPr anchor="t" rtlCol="false" tIns="0" lIns="0" bIns="0" rIns="0">
            <a:spAutoFit/>
          </a:bodyPr>
          <a:lstStyle/>
          <a:p>
            <a:pPr>
              <a:lnSpc>
                <a:spcPts val="3359"/>
              </a:lnSpc>
            </a:pPr>
            <a:r>
              <a:rPr lang="en-US" sz="2400" spc="-196">
                <a:solidFill>
                  <a:srgbClr val="000000"/>
                </a:solidFill>
                <a:latin typeface="Public Sans"/>
              </a:rPr>
              <a:t>NumPy</a:t>
            </a:r>
          </a:p>
          <a:p>
            <a:pPr>
              <a:lnSpc>
                <a:spcPts val="3359"/>
              </a:lnSpc>
            </a:pPr>
            <a:r>
              <a:rPr lang="en-US" sz="2400" spc="-196">
                <a:solidFill>
                  <a:srgbClr val="000000"/>
                </a:solidFill>
                <a:latin typeface="Public Sans"/>
              </a:rPr>
              <a:t>Pandas</a:t>
            </a:r>
          </a:p>
          <a:p>
            <a:pPr>
              <a:lnSpc>
                <a:spcPts val="3359"/>
              </a:lnSpc>
            </a:pPr>
            <a:r>
              <a:rPr lang="en-US" sz="2400" spc="-196">
                <a:solidFill>
                  <a:srgbClr val="000000"/>
                </a:solidFill>
                <a:latin typeface="Public Sans"/>
              </a:rPr>
              <a:t>Scikit-learn</a:t>
            </a:r>
          </a:p>
          <a:p>
            <a:pPr>
              <a:lnSpc>
                <a:spcPts val="3359"/>
              </a:lnSpc>
            </a:pPr>
            <a:r>
              <a:rPr lang="en-US" sz="2400" spc="-196">
                <a:solidFill>
                  <a:srgbClr val="000000"/>
                </a:solidFill>
                <a:latin typeface="Public Sans"/>
              </a:rPr>
              <a:t>Matplotlib </a:t>
            </a:r>
          </a:p>
          <a:p>
            <a:pPr>
              <a:lnSpc>
                <a:spcPts val="3359"/>
              </a:lnSpc>
            </a:pPr>
            <a:r>
              <a:rPr lang="en-US" sz="2400" spc="-196">
                <a:solidFill>
                  <a:srgbClr val="000000"/>
                </a:solidFill>
                <a:latin typeface="Public Sans"/>
              </a:rPr>
              <a:t>Seaborn</a:t>
            </a:r>
          </a:p>
          <a:p>
            <a:pPr>
              <a:lnSpc>
                <a:spcPts val="3359"/>
              </a:lnSpc>
            </a:pPr>
          </a:p>
        </p:txBody>
      </p:sp>
      <p:sp>
        <p:nvSpPr>
          <p:cNvPr name="Freeform 30" id="30"/>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17"/>
            <a:stretch>
              <a:fillRect l="-4953" t="0" r="-4953"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674156" y="3585618"/>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7902395" y="3334590"/>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3334590"/>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sp>
        <p:nvSpPr>
          <p:cNvPr name="TextBox 10" id="10"/>
          <p:cNvSpPr txBox="true"/>
          <p:nvPr/>
        </p:nvSpPr>
        <p:spPr>
          <a:xfrm rot="0">
            <a:off x="2292619" y="4002780"/>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03</a:t>
            </a:r>
          </a:p>
        </p:txBody>
      </p:sp>
      <p:sp>
        <p:nvSpPr>
          <p:cNvPr name="TextBox 11" id="11"/>
          <p:cNvSpPr txBox="true"/>
          <p:nvPr/>
        </p:nvSpPr>
        <p:spPr>
          <a:xfrm rot="0">
            <a:off x="7902395" y="400278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04</a:t>
            </a:r>
          </a:p>
        </p:txBody>
      </p:sp>
      <p:sp>
        <p:nvSpPr>
          <p:cNvPr name="Freeform 12" id="12"/>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4" id="14"/>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5" id="15"/>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6" id="16"/>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7" id="17"/>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8" id="18"/>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9" id="19"/>
          <p:cNvSpPr txBox="true"/>
          <p:nvPr/>
        </p:nvSpPr>
        <p:spPr>
          <a:xfrm rot="0">
            <a:off x="1464458" y="4726808"/>
            <a:ext cx="3163788" cy="363093"/>
          </a:xfrm>
          <a:prstGeom prst="rect">
            <a:avLst/>
          </a:prstGeom>
        </p:spPr>
        <p:txBody>
          <a:bodyPr anchor="t" rtlCol="false" tIns="0" lIns="0" bIns="0" rIns="0">
            <a:spAutoFit/>
          </a:bodyPr>
          <a:lstStyle/>
          <a:p>
            <a:pPr algn="ctr">
              <a:lnSpc>
                <a:spcPts val="2780"/>
              </a:lnSpc>
              <a:spcBef>
                <a:spcPct val="0"/>
              </a:spcBef>
            </a:pPr>
            <a:r>
              <a:rPr lang="en-US" sz="2699">
                <a:solidFill>
                  <a:srgbClr val="000000"/>
                </a:solidFill>
                <a:latin typeface="DM Sans Bold"/>
              </a:rPr>
              <a:t>Statistical Analysis</a:t>
            </a:r>
          </a:p>
        </p:txBody>
      </p:sp>
      <p:grpSp>
        <p:nvGrpSpPr>
          <p:cNvPr name="Group 20" id="20"/>
          <p:cNvGrpSpPr/>
          <p:nvPr/>
        </p:nvGrpSpPr>
        <p:grpSpPr>
          <a:xfrm rot="0">
            <a:off x="6462365" y="5410703"/>
            <a:ext cx="4729490" cy="2248604"/>
            <a:chOff x="0" y="0"/>
            <a:chExt cx="1583236" cy="752739"/>
          </a:xfrm>
        </p:grpSpPr>
        <p:sp>
          <p:nvSpPr>
            <p:cNvPr name="Freeform 21" id="21"/>
            <p:cNvSpPr/>
            <p:nvPr/>
          </p:nvSpPr>
          <p:spPr>
            <a:xfrm flipH="false" flipV="false" rot="0">
              <a:off x="0" y="0"/>
              <a:ext cx="1583236" cy="752739"/>
            </a:xfrm>
            <a:custGeom>
              <a:avLst/>
              <a:gdLst/>
              <a:ahLst/>
              <a:cxnLst/>
              <a:rect r="r" b="b" t="t" l="l"/>
              <a:pathLst>
                <a:path h="752739" w="1583236">
                  <a:moveTo>
                    <a:pt x="24554" y="0"/>
                  </a:moveTo>
                  <a:lnTo>
                    <a:pt x="1558681" y="0"/>
                  </a:lnTo>
                  <a:cubicBezTo>
                    <a:pt x="1572242" y="0"/>
                    <a:pt x="1583236" y="10993"/>
                    <a:pt x="1583236" y="24554"/>
                  </a:cubicBezTo>
                  <a:lnTo>
                    <a:pt x="1583236" y="728185"/>
                  </a:lnTo>
                  <a:cubicBezTo>
                    <a:pt x="1583236" y="741746"/>
                    <a:pt x="1572242" y="752739"/>
                    <a:pt x="1558681" y="752739"/>
                  </a:cubicBezTo>
                  <a:lnTo>
                    <a:pt x="24554" y="752739"/>
                  </a:lnTo>
                  <a:cubicBezTo>
                    <a:pt x="10993" y="752739"/>
                    <a:pt x="0" y="741746"/>
                    <a:pt x="0" y="728185"/>
                  </a:cubicBezTo>
                  <a:lnTo>
                    <a:pt x="0" y="24554"/>
                  </a:lnTo>
                  <a:cubicBezTo>
                    <a:pt x="0" y="10993"/>
                    <a:pt x="10993" y="0"/>
                    <a:pt x="24554" y="0"/>
                  </a:cubicBezTo>
                  <a:close/>
                </a:path>
              </a:pathLst>
            </a:custGeom>
            <a:solidFill>
              <a:srgbClr val="8AB7E2"/>
            </a:solidFill>
          </p:spPr>
        </p:sp>
        <p:sp>
          <p:nvSpPr>
            <p:cNvPr name="TextBox 22" id="22"/>
            <p:cNvSpPr txBox="true"/>
            <p:nvPr/>
          </p:nvSpPr>
          <p:spPr>
            <a:xfrm>
              <a:off x="0" y="85725"/>
              <a:ext cx="1583236" cy="667014"/>
            </a:xfrm>
            <a:prstGeom prst="rect">
              <a:avLst/>
            </a:prstGeom>
          </p:spPr>
          <p:txBody>
            <a:bodyPr anchor="ctr" rtlCol="false" tIns="50800" lIns="50800" bIns="50800" rIns="50800"/>
            <a:lstStyle/>
            <a:p>
              <a:pPr algn="ctr">
                <a:lnSpc>
                  <a:spcPts val="1925"/>
                </a:lnSpc>
              </a:pPr>
            </a:p>
          </p:txBody>
        </p:sp>
      </p:grpSp>
      <p:grpSp>
        <p:nvGrpSpPr>
          <p:cNvPr name="Group 23" id="23"/>
          <p:cNvGrpSpPr/>
          <p:nvPr/>
        </p:nvGrpSpPr>
        <p:grpSpPr>
          <a:xfrm rot="0">
            <a:off x="1551837" y="5449148"/>
            <a:ext cx="2989030" cy="2210159"/>
            <a:chOff x="0" y="0"/>
            <a:chExt cx="1000602" cy="739869"/>
          </a:xfrm>
        </p:grpSpPr>
        <p:sp>
          <p:nvSpPr>
            <p:cNvPr name="Freeform 24" id="24"/>
            <p:cNvSpPr/>
            <p:nvPr/>
          </p:nvSpPr>
          <p:spPr>
            <a:xfrm flipH="false" flipV="false" rot="0">
              <a:off x="0" y="0"/>
              <a:ext cx="1000602" cy="739869"/>
            </a:xfrm>
            <a:custGeom>
              <a:avLst/>
              <a:gdLst/>
              <a:ahLst/>
              <a:cxnLst/>
              <a:rect r="r" b="b" t="t" l="l"/>
              <a:pathLst>
                <a:path h="739869" w="1000602">
                  <a:moveTo>
                    <a:pt x="38852" y="0"/>
                  </a:moveTo>
                  <a:lnTo>
                    <a:pt x="961751" y="0"/>
                  </a:lnTo>
                  <a:cubicBezTo>
                    <a:pt x="972055" y="0"/>
                    <a:pt x="981937" y="4093"/>
                    <a:pt x="989223" y="11379"/>
                  </a:cubicBezTo>
                  <a:cubicBezTo>
                    <a:pt x="996509" y="18665"/>
                    <a:pt x="1000602" y="28548"/>
                    <a:pt x="1000602" y="38852"/>
                  </a:cubicBezTo>
                  <a:lnTo>
                    <a:pt x="1000602" y="701017"/>
                  </a:lnTo>
                  <a:cubicBezTo>
                    <a:pt x="1000602" y="711321"/>
                    <a:pt x="996509" y="721204"/>
                    <a:pt x="989223" y="728490"/>
                  </a:cubicBezTo>
                  <a:cubicBezTo>
                    <a:pt x="981937" y="735776"/>
                    <a:pt x="972055" y="739869"/>
                    <a:pt x="961751" y="739869"/>
                  </a:cubicBezTo>
                  <a:lnTo>
                    <a:pt x="38852" y="739869"/>
                  </a:lnTo>
                  <a:cubicBezTo>
                    <a:pt x="17394" y="739869"/>
                    <a:pt x="0" y="722475"/>
                    <a:pt x="0" y="701017"/>
                  </a:cubicBezTo>
                  <a:lnTo>
                    <a:pt x="0" y="38852"/>
                  </a:lnTo>
                  <a:cubicBezTo>
                    <a:pt x="0" y="28548"/>
                    <a:pt x="4093" y="18665"/>
                    <a:pt x="11379" y="11379"/>
                  </a:cubicBezTo>
                  <a:cubicBezTo>
                    <a:pt x="18665" y="4093"/>
                    <a:pt x="28548" y="0"/>
                    <a:pt x="38852" y="0"/>
                  </a:cubicBezTo>
                  <a:close/>
                </a:path>
              </a:pathLst>
            </a:custGeom>
            <a:solidFill>
              <a:srgbClr val="8AB7E2"/>
            </a:solidFill>
          </p:spPr>
        </p:sp>
        <p:sp>
          <p:nvSpPr>
            <p:cNvPr name="TextBox 25" id="25"/>
            <p:cNvSpPr txBox="true"/>
            <p:nvPr/>
          </p:nvSpPr>
          <p:spPr>
            <a:xfrm>
              <a:off x="0" y="85725"/>
              <a:ext cx="1000602" cy="654144"/>
            </a:xfrm>
            <a:prstGeom prst="rect">
              <a:avLst/>
            </a:prstGeom>
          </p:spPr>
          <p:txBody>
            <a:bodyPr anchor="ctr" rtlCol="false" tIns="50800" lIns="50800" bIns="50800" rIns="50800"/>
            <a:lstStyle/>
            <a:p>
              <a:pPr algn="ctr">
                <a:lnSpc>
                  <a:spcPts val="1925"/>
                </a:lnSpc>
              </a:pPr>
            </a:p>
          </p:txBody>
        </p:sp>
      </p:grpSp>
      <p:sp>
        <p:nvSpPr>
          <p:cNvPr name="TextBox 26" id="26"/>
          <p:cNvSpPr txBox="true"/>
          <p:nvPr/>
        </p:nvSpPr>
        <p:spPr>
          <a:xfrm rot="0">
            <a:off x="1602761" y="5479807"/>
            <a:ext cx="2887181" cy="2091690"/>
          </a:xfrm>
          <a:prstGeom prst="rect">
            <a:avLst/>
          </a:prstGeom>
        </p:spPr>
        <p:txBody>
          <a:bodyPr anchor="t" rtlCol="false" tIns="0" lIns="0" bIns="0" rIns="0">
            <a:spAutoFit/>
          </a:bodyPr>
          <a:lstStyle/>
          <a:p>
            <a:pPr>
              <a:lnSpc>
                <a:spcPts val="3360"/>
              </a:lnSpc>
            </a:pPr>
            <a:r>
              <a:rPr lang="en-US" sz="2400" spc="-196">
                <a:solidFill>
                  <a:srgbClr val="000000"/>
                </a:solidFill>
                <a:latin typeface="Public Sans"/>
              </a:rPr>
              <a:t>Independent  variable</a:t>
            </a:r>
          </a:p>
          <a:p>
            <a:pPr>
              <a:lnSpc>
                <a:spcPts val="3360"/>
              </a:lnSpc>
            </a:pPr>
            <a:r>
              <a:rPr lang="en-US" sz="2400" spc="-196">
                <a:solidFill>
                  <a:srgbClr val="000000"/>
                </a:solidFill>
                <a:latin typeface="Public Sans"/>
              </a:rPr>
              <a:t>Dependent  variable</a:t>
            </a:r>
          </a:p>
          <a:p>
            <a:pPr>
              <a:lnSpc>
                <a:spcPts val="3360"/>
              </a:lnSpc>
            </a:pPr>
            <a:r>
              <a:rPr lang="en-US" sz="2400" spc="-196">
                <a:solidFill>
                  <a:srgbClr val="000000"/>
                </a:solidFill>
                <a:latin typeface="Public Sans"/>
              </a:rPr>
              <a:t>Target variable</a:t>
            </a:r>
          </a:p>
          <a:p>
            <a:pPr>
              <a:lnSpc>
                <a:spcPts val="3360"/>
              </a:lnSpc>
            </a:pPr>
            <a:r>
              <a:rPr lang="en-US" sz="2400" spc="-196">
                <a:solidFill>
                  <a:srgbClr val="000000"/>
                </a:solidFill>
                <a:latin typeface="Public Sans"/>
              </a:rPr>
              <a:t>Univariate Analysis</a:t>
            </a:r>
          </a:p>
          <a:p>
            <a:pPr>
              <a:lnSpc>
                <a:spcPts val="3360"/>
              </a:lnSpc>
              <a:spcBef>
                <a:spcPct val="0"/>
              </a:spcBef>
            </a:pPr>
            <a:r>
              <a:rPr lang="en-US" sz="2400" spc="-196">
                <a:solidFill>
                  <a:srgbClr val="000000"/>
                </a:solidFill>
                <a:latin typeface="Public Sans"/>
              </a:rPr>
              <a:t>Bivariate Analysis</a:t>
            </a:r>
          </a:p>
        </p:txBody>
      </p:sp>
      <p:sp>
        <p:nvSpPr>
          <p:cNvPr name="TextBox 27" id="27"/>
          <p:cNvSpPr txBox="true"/>
          <p:nvPr/>
        </p:nvSpPr>
        <p:spPr>
          <a:xfrm rot="0">
            <a:off x="6552645" y="4631558"/>
            <a:ext cx="4548929" cy="455295"/>
          </a:xfrm>
          <a:prstGeom prst="rect">
            <a:avLst/>
          </a:prstGeom>
        </p:spPr>
        <p:txBody>
          <a:bodyPr anchor="t" rtlCol="false" tIns="0" lIns="0" bIns="0" rIns="0">
            <a:spAutoFit/>
          </a:bodyPr>
          <a:lstStyle/>
          <a:p>
            <a:pPr>
              <a:lnSpc>
                <a:spcPts val="3780"/>
              </a:lnSpc>
              <a:spcBef>
                <a:spcPct val="0"/>
              </a:spcBef>
            </a:pPr>
            <a:r>
              <a:rPr lang="en-US" sz="2700" spc="-221">
                <a:solidFill>
                  <a:srgbClr val="000000"/>
                </a:solidFill>
                <a:latin typeface="DM Sans Bold"/>
              </a:rPr>
              <a:t>EDA (Exploratory Data Analysis)</a:t>
            </a:r>
          </a:p>
        </p:txBody>
      </p:sp>
      <p:sp>
        <p:nvSpPr>
          <p:cNvPr name="TextBox 28" id="28"/>
          <p:cNvSpPr txBox="true"/>
          <p:nvPr/>
        </p:nvSpPr>
        <p:spPr>
          <a:xfrm rot="0">
            <a:off x="6552645" y="5391998"/>
            <a:ext cx="4467390" cy="2091690"/>
          </a:xfrm>
          <a:prstGeom prst="rect">
            <a:avLst/>
          </a:prstGeom>
        </p:spPr>
        <p:txBody>
          <a:bodyPr anchor="t" rtlCol="false" tIns="0" lIns="0" bIns="0" rIns="0">
            <a:spAutoFit/>
          </a:bodyPr>
          <a:lstStyle/>
          <a:p>
            <a:pPr>
              <a:lnSpc>
                <a:spcPts val="3360"/>
              </a:lnSpc>
            </a:pPr>
            <a:r>
              <a:rPr lang="en-US" sz="2400" spc="-196">
                <a:solidFill>
                  <a:srgbClr val="000000"/>
                </a:solidFill>
                <a:latin typeface="Public Sans"/>
              </a:rPr>
              <a:t>Data Cleaning and Preprocessing</a:t>
            </a:r>
          </a:p>
          <a:p>
            <a:pPr>
              <a:lnSpc>
                <a:spcPts val="3360"/>
              </a:lnSpc>
            </a:pPr>
            <a:r>
              <a:rPr lang="en-US" sz="2400" spc="-196">
                <a:solidFill>
                  <a:srgbClr val="000000"/>
                </a:solidFill>
                <a:latin typeface="Public Sans"/>
              </a:rPr>
              <a:t>Missing value and Outlier detection </a:t>
            </a:r>
          </a:p>
          <a:p>
            <a:pPr>
              <a:lnSpc>
                <a:spcPts val="3360"/>
              </a:lnSpc>
            </a:pPr>
            <a:r>
              <a:rPr lang="en-US" sz="2400" spc="-196">
                <a:solidFill>
                  <a:srgbClr val="000000"/>
                </a:solidFill>
                <a:latin typeface="Public Sans"/>
              </a:rPr>
              <a:t>Feature Engineering</a:t>
            </a:r>
          </a:p>
          <a:p>
            <a:pPr>
              <a:lnSpc>
                <a:spcPts val="3360"/>
              </a:lnSpc>
            </a:pPr>
            <a:r>
              <a:rPr lang="en-US" sz="2400" spc="-196">
                <a:solidFill>
                  <a:srgbClr val="000000"/>
                </a:solidFill>
                <a:latin typeface="Public Sans"/>
              </a:rPr>
              <a:t>Evaluation Metrics for Classification</a:t>
            </a:r>
          </a:p>
          <a:p>
            <a:pPr>
              <a:lnSpc>
                <a:spcPts val="3360"/>
              </a:lnSpc>
              <a:spcBef>
                <a:spcPct val="0"/>
              </a:spcBef>
            </a:pPr>
          </a:p>
        </p:txBody>
      </p:sp>
      <p:grpSp>
        <p:nvGrpSpPr>
          <p:cNvPr name="Group 29" id="29"/>
          <p:cNvGrpSpPr/>
          <p:nvPr/>
        </p:nvGrpSpPr>
        <p:grpSpPr>
          <a:xfrm rot="0">
            <a:off x="13134652" y="5440107"/>
            <a:ext cx="3411734" cy="2131390"/>
            <a:chOff x="0" y="0"/>
            <a:chExt cx="1142106" cy="713500"/>
          </a:xfrm>
        </p:grpSpPr>
        <p:sp>
          <p:nvSpPr>
            <p:cNvPr name="Freeform 30" id="30"/>
            <p:cNvSpPr/>
            <p:nvPr/>
          </p:nvSpPr>
          <p:spPr>
            <a:xfrm flipH="false" flipV="false" rot="0">
              <a:off x="0" y="0"/>
              <a:ext cx="1142106" cy="713500"/>
            </a:xfrm>
            <a:custGeom>
              <a:avLst/>
              <a:gdLst/>
              <a:ahLst/>
              <a:cxnLst/>
              <a:rect r="r" b="b" t="t" l="l"/>
              <a:pathLst>
                <a:path h="713500" w="1142106">
                  <a:moveTo>
                    <a:pt x="34038" y="0"/>
                  </a:moveTo>
                  <a:lnTo>
                    <a:pt x="1108068" y="0"/>
                  </a:lnTo>
                  <a:cubicBezTo>
                    <a:pt x="1117095" y="0"/>
                    <a:pt x="1125753" y="3586"/>
                    <a:pt x="1132136" y="9970"/>
                  </a:cubicBezTo>
                  <a:cubicBezTo>
                    <a:pt x="1138520" y="16353"/>
                    <a:pt x="1142106" y="25011"/>
                    <a:pt x="1142106" y="34038"/>
                  </a:cubicBezTo>
                  <a:lnTo>
                    <a:pt x="1142106" y="679462"/>
                  </a:lnTo>
                  <a:cubicBezTo>
                    <a:pt x="1142106" y="688490"/>
                    <a:pt x="1138520" y="697147"/>
                    <a:pt x="1132136" y="703531"/>
                  </a:cubicBezTo>
                  <a:cubicBezTo>
                    <a:pt x="1125753" y="709914"/>
                    <a:pt x="1117095" y="713500"/>
                    <a:pt x="1108068" y="713500"/>
                  </a:cubicBezTo>
                  <a:lnTo>
                    <a:pt x="34038" y="713500"/>
                  </a:lnTo>
                  <a:cubicBezTo>
                    <a:pt x="25011" y="713500"/>
                    <a:pt x="16353" y="709914"/>
                    <a:pt x="9970" y="703531"/>
                  </a:cubicBezTo>
                  <a:cubicBezTo>
                    <a:pt x="3586" y="697147"/>
                    <a:pt x="0" y="688490"/>
                    <a:pt x="0" y="679462"/>
                  </a:cubicBezTo>
                  <a:lnTo>
                    <a:pt x="0" y="34038"/>
                  </a:lnTo>
                  <a:cubicBezTo>
                    <a:pt x="0" y="25011"/>
                    <a:pt x="3586" y="16353"/>
                    <a:pt x="9970" y="9970"/>
                  </a:cubicBezTo>
                  <a:cubicBezTo>
                    <a:pt x="16353" y="3586"/>
                    <a:pt x="25011" y="0"/>
                    <a:pt x="34038" y="0"/>
                  </a:cubicBezTo>
                  <a:close/>
                </a:path>
              </a:pathLst>
            </a:custGeom>
            <a:solidFill>
              <a:srgbClr val="8AB7E2"/>
            </a:solidFill>
          </p:spPr>
        </p:sp>
        <p:sp>
          <p:nvSpPr>
            <p:cNvPr name="TextBox 31" id="31"/>
            <p:cNvSpPr txBox="true"/>
            <p:nvPr/>
          </p:nvSpPr>
          <p:spPr>
            <a:xfrm>
              <a:off x="0" y="85725"/>
              <a:ext cx="1142106" cy="627775"/>
            </a:xfrm>
            <a:prstGeom prst="rect">
              <a:avLst/>
            </a:prstGeom>
          </p:spPr>
          <p:txBody>
            <a:bodyPr anchor="ctr" rtlCol="false" tIns="50800" lIns="50800" bIns="50800" rIns="50800"/>
            <a:lstStyle/>
            <a:p>
              <a:pPr algn="ctr">
                <a:lnSpc>
                  <a:spcPts val="1925"/>
                </a:lnSpc>
              </a:pPr>
            </a:p>
          </p:txBody>
        </p:sp>
      </p:grpSp>
      <p:sp>
        <p:nvSpPr>
          <p:cNvPr name="TextBox 32" id="32"/>
          <p:cNvSpPr txBox="true"/>
          <p:nvPr/>
        </p:nvSpPr>
        <p:spPr>
          <a:xfrm rot="0">
            <a:off x="13201629" y="5479807"/>
            <a:ext cx="4698772" cy="1254622"/>
          </a:xfrm>
          <a:prstGeom prst="rect">
            <a:avLst/>
          </a:prstGeom>
        </p:spPr>
        <p:txBody>
          <a:bodyPr anchor="t" rtlCol="false" tIns="0" lIns="0" bIns="0" rIns="0">
            <a:spAutoFit/>
          </a:bodyPr>
          <a:lstStyle/>
          <a:p>
            <a:pPr>
              <a:lnSpc>
                <a:spcPts val="3363"/>
              </a:lnSpc>
            </a:pPr>
            <a:r>
              <a:rPr lang="en-US" sz="2402" spc="-196">
                <a:solidFill>
                  <a:srgbClr val="000000"/>
                </a:solidFill>
                <a:latin typeface="Public Sans"/>
              </a:rPr>
              <a:t>Logistic Regression </a:t>
            </a:r>
          </a:p>
          <a:p>
            <a:pPr>
              <a:lnSpc>
                <a:spcPts val="3363"/>
              </a:lnSpc>
            </a:pPr>
            <a:r>
              <a:rPr lang="en-US" sz="2402" spc="-196">
                <a:solidFill>
                  <a:srgbClr val="000000"/>
                </a:solidFill>
                <a:latin typeface="Public Sans"/>
              </a:rPr>
              <a:t>Decision Tree Algorithm</a:t>
            </a:r>
          </a:p>
          <a:p>
            <a:pPr>
              <a:lnSpc>
                <a:spcPts val="3363"/>
              </a:lnSpc>
              <a:spcBef>
                <a:spcPct val="0"/>
              </a:spcBef>
            </a:pPr>
            <a:r>
              <a:rPr lang="en-US" sz="2402" spc="-196">
                <a:solidFill>
                  <a:srgbClr val="000000"/>
                </a:solidFill>
                <a:latin typeface="Public Sans"/>
              </a:rPr>
              <a:t> Random Forest Algorithm</a:t>
            </a:r>
          </a:p>
        </p:txBody>
      </p:sp>
      <p:grpSp>
        <p:nvGrpSpPr>
          <p:cNvPr name="Group 33" id="33"/>
          <p:cNvGrpSpPr/>
          <p:nvPr/>
        </p:nvGrpSpPr>
        <p:grpSpPr>
          <a:xfrm rot="0">
            <a:off x="13353692" y="3334590"/>
            <a:ext cx="502056" cy="50205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35" id="35"/>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36" id="36"/>
          <p:cNvSpPr txBox="true"/>
          <p:nvPr/>
        </p:nvSpPr>
        <p:spPr>
          <a:xfrm rot="0">
            <a:off x="13168499" y="4631558"/>
            <a:ext cx="5999284" cy="455293"/>
          </a:xfrm>
          <a:prstGeom prst="rect">
            <a:avLst/>
          </a:prstGeom>
        </p:spPr>
        <p:txBody>
          <a:bodyPr anchor="t" rtlCol="false" tIns="0" lIns="0" bIns="0" rIns="0">
            <a:spAutoFit/>
          </a:bodyPr>
          <a:lstStyle/>
          <a:p>
            <a:pPr>
              <a:lnSpc>
                <a:spcPts val="3780"/>
              </a:lnSpc>
            </a:pPr>
            <a:r>
              <a:rPr lang="en-US" sz="2700">
                <a:solidFill>
                  <a:srgbClr val="000000"/>
                </a:solidFill>
                <a:latin typeface="DM Sans Bold"/>
              </a:rPr>
              <a:t>Model Building</a:t>
            </a:r>
          </a:p>
        </p:txBody>
      </p:sp>
      <p:sp>
        <p:nvSpPr>
          <p:cNvPr name="TextBox 37" id="37"/>
          <p:cNvSpPr txBox="true"/>
          <p:nvPr/>
        </p:nvSpPr>
        <p:spPr>
          <a:xfrm rot="0">
            <a:off x="13353692" y="4002782"/>
            <a:ext cx="2197323" cy="679451"/>
          </a:xfrm>
          <a:prstGeom prst="rect">
            <a:avLst/>
          </a:prstGeom>
        </p:spPr>
        <p:txBody>
          <a:bodyPr anchor="t" rtlCol="false" tIns="0" lIns="0" bIns="0" rIns="0">
            <a:spAutoFit/>
          </a:bodyPr>
          <a:lstStyle/>
          <a:p>
            <a:pPr>
              <a:lnSpc>
                <a:spcPts val="5150"/>
              </a:lnSpc>
            </a:pPr>
            <a:r>
              <a:rPr lang="en-US" sz="5000">
                <a:solidFill>
                  <a:srgbClr val="000000"/>
                </a:solidFill>
                <a:latin typeface="DM Sans Bold"/>
              </a:rPr>
              <a:t>05</a:t>
            </a:r>
          </a:p>
        </p:txBody>
      </p:sp>
      <p:sp>
        <p:nvSpPr>
          <p:cNvPr name="Freeform 38" id="38"/>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17"/>
            <a:stretch>
              <a:fillRect l="-4953" t="0" r="-4953"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711745" y="749350"/>
            <a:ext cx="13547555"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Problem Definition</a:t>
            </a:r>
          </a:p>
        </p:txBody>
      </p:sp>
      <p:sp>
        <p:nvSpPr>
          <p:cNvPr name="TextBox 4" id="4"/>
          <p:cNvSpPr txBox="true"/>
          <p:nvPr/>
        </p:nvSpPr>
        <p:spPr>
          <a:xfrm rot="0">
            <a:off x="2426027" y="4075258"/>
            <a:ext cx="13844351" cy="3028950"/>
          </a:xfrm>
          <a:prstGeom prst="rect">
            <a:avLst/>
          </a:prstGeom>
        </p:spPr>
        <p:txBody>
          <a:bodyPr anchor="t" rtlCol="false" tIns="0" lIns="0" bIns="0" rIns="0">
            <a:spAutoFit/>
          </a:bodyPr>
          <a:lstStyle/>
          <a:p>
            <a:pPr marL="0" indent="0" lvl="0">
              <a:lnSpc>
                <a:spcPts val="4049"/>
              </a:lnSpc>
              <a:spcBef>
                <a:spcPct val="0"/>
              </a:spcBef>
            </a:pPr>
            <a:r>
              <a:rPr lang="en-US" sz="2999" spc="179">
                <a:solidFill>
                  <a:srgbClr val="000000"/>
                </a:solidFill>
                <a:latin typeface="Public Sans"/>
              </a:rPr>
              <a:t>The Dream Housing Finance company aims to automate the loan eligibility process for customers applying for home loans online. They want to identify eligible customer segments based on details provided in the application form such as gender, marital status, education, income, credit history, etc. This automation will help them target specific customer segments for loan approval.</a:t>
            </a:r>
          </a:p>
        </p:txBody>
      </p:sp>
      <p:sp>
        <p:nvSpPr>
          <p:cNvPr name="TextBox 5" id="5"/>
          <p:cNvSpPr txBox="true"/>
          <p:nvPr/>
        </p:nvSpPr>
        <p:spPr>
          <a:xfrm rot="0">
            <a:off x="2426027" y="2370228"/>
            <a:ext cx="15989113" cy="688963"/>
          </a:xfrm>
          <a:prstGeom prst="rect">
            <a:avLst/>
          </a:prstGeom>
        </p:spPr>
        <p:txBody>
          <a:bodyPr anchor="t" rtlCol="false" tIns="0" lIns="0" bIns="0" rIns="0">
            <a:spAutoFit/>
          </a:bodyPr>
          <a:lstStyle/>
          <a:p>
            <a:pPr>
              <a:lnSpc>
                <a:spcPts val="5600"/>
              </a:lnSpc>
              <a:spcBef>
                <a:spcPct val="0"/>
              </a:spcBef>
            </a:pPr>
            <a:r>
              <a:rPr lang="en-US" sz="4000">
                <a:solidFill>
                  <a:srgbClr val="000000"/>
                </a:solidFill>
                <a:latin typeface="DM Sans Bold"/>
              </a:rPr>
              <a:t>Title:  Predictive Modeling for Loan Approval</a:t>
            </a:r>
          </a:p>
        </p:txBody>
      </p:sp>
      <p:sp>
        <p:nvSpPr>
          <p:cNvPr name="Freeform 6" id="6"/>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68611" y="245595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455630" y="-97582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9" id="9"/>
          <p:cNvSpPr txBox="true"/>
          <p:nvPr/>
        </p:nvSpPr>
        <p:spPr>
          <a:xfrm rot="0">
            <a:off x="2426027" y="3411609"/>
            <a:ext cx="6037116" cy="679451"/>
          </a:xfrm>
          <a:prstGeom prst="rect">
            <a:avLst/>
          </a:prstGeom>
        </p:spPr>
        <p:txBody>
          <a:bodyPr anchor="t" rtlCol="false" tIns="0" lIns="0" bIns="0" rIns="0">
            <a:spAutoFit/>
          </a:bodyPr>
          <a:lstStyle/>
          <a:p>
            <a:pPr>
              <a:lnSpc>
                <a:spcPts val="5599"/>
              </a:lnSpc>
              <a:spcBef>
                <a:spcPct val="0"/>
              </a:spcBef>
            </a:pPr>
            <a:r>
              <a:rPr lang="en-US" sz="3999" spc="-327">
                <a:solidFill>
                  <a:srgbClr val="000000"/>
                </a:solidFill>
                <a:latin typeface="DM Sans Bold"/>
              </a:rPr>
              <a:t>Problem Statement: </a:t>
            </a:r>
          </a:p>
        </p:txBody>
      </p:sp>
      <p:sp>
        <p:nvSpPr>
          <p:cNvPr name="TextBox 10" id="10"/>
          <p:cNvSpPr txBox="true"/>
          <p:nvPr/>
        </p:nvSpPr>
        <p:spPr>
          <a:xfrm rot="0">
            <a:off x="2426027" y="7561409"/>
            <a:ext cx="4475459" cy="679451"/>
          </a:xfrm>
          <a:prstGeom prst="rect">
            <a:avLst/>
          </a:prstGeom>
        </p:spPr>
        <p:txBody>
          <a:bodyPr anchor="t" rtlCol="false" tIns="0" lIns="0" bIns="0" rIns="0">
            <a:spAutoFit/>
          </a:bodyPr>
          <a:lstStyle/>
          <a:p>
            <a:pPr>
              <a:lnSpc>
                <a:spcPts val="5599"/>
              </a:lnSpc>
              <a:spcBef>
                <a:spcPct val="0"/>
              </a:spcBef>
            </a:pPr>
            <a:r>
              <a:rPr lang="en-US" sz="3999" spc="-327">
                <a:solidFill>
                  <a:srgbClr val="000000"/>
                </a:solidFill>
                <a:latin typeface="DM Sans Bold"/>
              </a:rPr>
              <a:t>Objective:</a:t>
            </a:r>
          </a:p>
        </p:txBody>
      </p:sp>
      <p:sp>
        <p:nvSpPr>
          <p:cNvPr name="TextBox 11" id="11"/>
          <p:cNvSpPr txBox="true"/>
          <p:nvPr/>
        </p:nvSpPr>
        <p:spPr>
          <a:xfrm rot="0">
            <a:off x="2426027" y="8202759"/>
            <a:ext cx="13844351" cy="1600200"/>
          </a:xfrm>
          <a:prstGeom prst="rect">
            <a:avLst/>
          </a:prstGeom>
        </p:spPr>
        <p:txBody>
          <a:bodyPr anchor="t" rtlCol="false" tIns="0" lIns="0" bIns="0" rIns="0">
            <a:spAutoFit/>
          </a:bodyPr>
          <a:lstStyle/>
          <a:p>
            <a:pPr>
              <a:lnSpc>
                <a:spcPts val="4200"/>
              </a:lnSpc>
            </a:pPr>
            <a:r>
              <a:rPr lang="en-US" sz="3000">
                <a:solidFill>
                  <a:srgbClr val="000000"/>
                </a:solidFill>
                <a:latin typeface="Public Sans"/>
              </a:rPr>
              <a:t>It is a classification problem where we have to predict whether a loan would be approved or not. In this  problem, we have to predict discrete values based on a given set of independent variables (s).</a:t>
            </a:r>
          </a:p>
        </p:txBody>
      </p:sp>
      <p:sp>
        <p:nvSpPr>
          <p:cNvPr name="Freeform 12" id="12"/>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9"/>
            <a:stretch>
              <a:fillRect l="-4953" t="0" r="-4953"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9002984" y="2128498"/>
            <a:ext cx="8110560" cy="6442383"/>
          </a:xfrm>
          <a:custGeom>
            <a:avLst/>
            <a:gdLst/>
            <a:ahLst/>
            <a:cxnLst/>
            <a:rect r="r" b="b" t="t" l="l"/>
            <a:pathLst>
              <a:path h="6442383" w="8110560">
                <a:moveTo>
                  <a:pt x="0" y="0"/>
                </a:moveTo>
                <a:lnTo>
                  <a:pt x="8110559" y="0"/>
                </a:lnTo>
                <a:lnTo>
                  <a:pt x="8110559" y="6442383"/>
                </a:lnTo>
                <a:lnTo>
                  <a:pt x="0" y="6442383"/>
                </a:lnTo>
                <a:lnTo>
                  <a:pt x="0" y="0"/>
                </a:lnTo>
                <a:close/>
              </a:path>
            </a:pathLst>
          </a:custGeom>
          <a:blipFill>
            <a:blip r:embed="rId29"/>
            <a:stretch>
              <a:fillRect l="0" t="0" r="0" b="-292"/>
            </a:stretch>
          </a:blipFill>
        </p:spPr>
      </p:sp>
      <p:sp>
        <p:nvSpPr>
          <p:cNvPr name="TextBox 17" id="17"/>
          <p:cNvSpPr txBox="true"/>
          <p:nvPr/>
        </p:nvSpPr>
        <p:spPr>
          <a:xfrm rot="0">
            <a:off x="1970992" y="1993204"/>
            <a:ext cx="6037116" cy="679451"/>
          </a:xfrm>
          <a:prstGeom prst="rect">
            <a:avLst/>
          </a:prstGeom>
        </p:spPr>
        <p:txBody>
          <a:bodyPr anchor="t" rtlCol="false" tIns="0" lIns="0" bIns="0" rIns="0">
            <a:spAutoFit/>
          </a:bodyPr>
          <a:lstStyle/>
          <a:p>
            <a:pPr>
              <a:lnSpc>
                <a:spcPts val="5599"/>
              </a:lnSpc>
              <a:spcBef>
                <a:spcPct val="0"/>
              </a:spcBef>
            </a:pPr>
            <a:r>
              <a:rPr lang="en-US" sz="3999" spc="-327">
                <a:solidFill>
                  <a:srgbClr val="000000"/>
                </a:solidFill>
                <a:latin typeface="DM Sans Bold"/>
              </a:rPr>
              <a:t>Dataset: </a:t>
            </a:r>
          </a:p>
        </p:txBody>
      </p:sp>
      <p:sp>
        <p:nvSpPr>
          <p:cNvPr name="TextBox 18" id="18"/>
          <p:cNvSpPr txBox="true"/>
          <p:nvPr/>
        </p:nvSpPr>
        <p:spPr>
          <a:xfrm rot="0">
            <a:off x="1939792" y="2736535"/>
            <a:ext cx="7063192" cy="5867400"/>
          </a:xfrm>
          <a:prstGeom prst="rect">
            <a:avLst/>
          </a:prstGeom>
        </p:spPr>
        <p:txBody>
          <a:bodyPr anchor="t" rtlCol="false" tIns="0" lIns="0" bIns="0" rIns="0">
            <a:spAutoFit/>
          </a:bodyPr>
          <a:lstStyle/>
          <a:p>
            <a:pPr>
              <a:lnSpc>
                <a:spcPts val="4200"/>
              </a:lnSpc>
            </a:pPr>
            <a:r>
              <a:rPr lang="en-US" sz="3000">
                <a:solidFill>
                  <a:srgbClr val="000000"/>
                </a:solidFill>
                <a:latin typeface="Public Sans"/>
              </a:rPr>
              <a:t>The loan prediction dataset is structured as a CSV file and consists of several columns representing various attributes related to loan applications.  Each row in the dataset corresponds to a single loan application, with each column providing specific details about that application. The goal is to predict whether a loan application will be approved or denied based on the provided attributes.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65989" y="2396490"/>
            <a:ext cx="8186613" cy="7264772"/>
          </a:xfrm>
          <a:custGeom>
            <a:avLst/>
            <a:gdLst/>
            <a:ahLst/>
            <a:cxnLst/>
            <a:rect r="r" b="b" t="t" l="l"/>
            <a:pathLst>
              <a:path h="7264772" w="8186613">
                <a:moveTo>
                  <a:pt x="0" y="0"/>
                </a:moveTo>
                <a:lnTo>
                  <a:pt x="8186613" y="0"/>
                </a:lnTo>
                <a:lnTo>
                  <a:pt x="8186613" y="7264772"/>
                </a:lnTo>
                <a:lnTo>
                  <a:pt x="0" y="7264772"/>
                </a:lnTo>
                <a:lnTo>
                  <a:pt x="0" y="0"/>
                </a:lnTo>
                <a:close/>
              </a:path>
            </a:pathLst>
          </a:custGeom>
          <a:blipFill>
            <a:blip r:embed="rId3"/>
            <a:stretch>
              <a:fillRect l="0" t="-366" r="-33741" b="-366"/>
            </a:stretch>
          </a:blipFill>
        </p:spPr>
      </p:sp>
      <p:sp>
        <p:nvSpPr>
          <p:cNvPr name="Freeform 4" id="4"/>
          <p:cNvSpPr/>
          <p:nvPr/>
        </p:nvSpPr>
        <p:spPr>
          <a:xfrm flipH="false" flipV="false" rot="0">
            <a:off x="10336748" y="6028876"/>
            <a:ext cx="6922552" cy="3229424"/>
          </a:xfrm>
          <a:custGeom>
            <a:avLst/>
            <a:gdLst/>
            <a:ahLst/>
            <a:cxnLst/>
            <a:rect r="r" b="b" t="t" l="l"/>
            <a:pathLst>
              <a:path h="3229424" w="6922552">
                <a:moveTo>
                  <a:pt x="0" y="0"/>
                </a:moveTo>
                <a:lnTo>
                  <a:pt x="6922552" y="0"/>
                </a:lnTo>
                <a:lnTo>
                  <a:pt x="6922552" y="3229424"/>
                </a:lnTo>
                <a:lnTo>
                  <a:pt x="0" y="3229424"/>
                </a:lnTo>
                <a:lnTo>
                  <a:pt x="0" y="0"/>
                </a:lnTo>
                <a:close/>
              </a:path>
            </a:pathLst>
          </a:custGeom>
          <a:blipFill>
            <a:blip r:embed="rId4"/>
            <a:stretch>
              <a:fillRect l="-2894" t="-2235" r="-2894" b="0"/>
            </a:stretch>
          </a:blipFill>
        </p:spPr>
      </p:sp>
      <p:sp>
        <p:nvSpPr>
          <p:cNvPr name="TextBox 5" id="5"/>
          <p:cNvSpPr txBox="true"/>
          <p:nvPr/>
        </p:nvSpPr>
        <p:spPr>
          <a:xfrm rot="0">
            <a:off x="1865989" y="1219200"/>
            <a:ext cx="14918051" cy="11772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EDA and Pre-Processing</a:t>
            </a:r>
          </a:p>
        </p:txBody>
      </p:sp>
      <p:grpSp>
        <p:nvGrpSpPr>
          <p:cNvPr name="Group 6" id="6"/>
          <p:cNvGrpSpPr/>
          <p:nvPr/>
        </p:nvGrpSpPr>
        <p:grpSpPr>
          <a:xfrm rot="0">
            <a:off x="10052602" y="2396490"/>
            <a:ext cx="7206698" cy="3195410"/>
            <a:chOff x="0" y="0"/>
            <a:chExt cx="2412501" cy="1069690"/>
          </a:xfrm>
        </p:grpSpPr>
        <p:sp>
          <p:nvSpPr>
            <p:cNvPr name="Freeform 7" id="7"/>
            <p:cNvSpPr/>
            <p:nvPr/>
          </p:nvSpPr>
          <p:spPr>
            <a:xfrm flipH="false" flipV="false" rot="0">
              <a:off x="0" y="0"/>
              <a:ext cx="2412501" cy="1069690"/>
            </a:xfrm>
            <a:custGeom>
              <a:avLst/>
              <a:gdLst/>
              <a:ahLst/>
              <a:cxnLst/>
              <a:rect r="r" b="b" t="t" l="l"/>
              <a:pathLst>
                <a:path h="1069690" w="2412501">
                  <a:moveTo>
                    <a:pt x="16114" y="0"/>
                  </a:moveTo>
                  <a:lnTo>
                    <a:pt x="2396387" y="0"/>
                  </a:lnTo>
                  <a:cubicBezTo>
                    <a:pt x="2400661" y="0"/>
                    <a:pt x="2404760" y="1698"/>
                    <a:pt x="2407782" y="4720"/>
                  </a:cubicBezTo>
                  <a:cubicBezTo>
                    <a:pt x="2410804" y="7742"/>
                    <a:pt x="2412501" y="11840"/>
                    <a:pt x="2412501" y="16114"/>
                  </a:cubicBezTo>
                  <a:lnTo>
                    <a:pt x="2412501" y="1053576"/>
                  </a:lnTo>
                  <a:cubicBezTo>
                    <a:pt x="2412501" y="1062475"/>
                    <a:pt x="2405287" y="1069690"/>
                    <a:pt x="2396387" y="1069690"/>
                  </a:cubicBezTo>
                  <a:lnTo>
                    <a:pt x="16114" y="1069690"/>
                  </a:lnTo>
                  <a:cubicBezTo>
                    <a:pt x="7214" y="1069690"/>
                    <a:pt x="0" y="1062475"/>
                    <a:pt x="0" y="1053576"/>
                  </a:cubicBezTo>
                  <a:lnTo>
                    <a:pt x="0" y="16114"/>
                  </a:lnTo>
                  <a:cubicBezTo>
                    <a:pt x="0" y="7214"/>
                    <a:pt x="7214" y="0"/>
                    <a:pt x="16114" y="0"/>
                  </a:cubicBezTo>
                  <a:close/>
                </a:path>
              </a:pathLst>
            </a:custGeom>
            <a:solidFill>
              <a:srgbClr val="8AB7E2"/>
            </a:solidFill>
          </p:spPr>
        </p:sp>
        <p:sp>
          <p:nvSpPr>
            <p:cNvPr name="TextBox 8" id="8"/>
            <p:cNvSpPr txBox="true"/>
            <p:nvPr/>
          </p:nvSpPr>
          <p:spPr>
            <a:xfrm>
              <a:off x="0" y="85725"/>
              <a:ext cx="2412501" cy="983965"/>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10336748" y="2975766"/>
            <a:ext cx="6658544" cy="1965683"/>
          </a:xfrm>
          <a:prstGeom prst="rect">
            <a:avLst/>
          </a:prstGeom>
        </p:spPr>
        <p:txBody>
          <a:bodyPr anchor="t" rtlCol="false" tIns="0" lIns="0" bIns="0" rIns="0">
            <a:spAutoFit/>
          </a:bodyPr>
          <a:lstStyle/>
          <a:p>
            <a:pPr>
              <a:lnSpc>
                <a:spcPts val="3921"/>
              </a:lnSpc>
            </a:pPr>
            <a:r>
              <a:rPr lang="en-US" sz="2800">
                <a:solidFill>
                  <a:srgbClr val="000000"/>
                </a:solidFill>
                <a:latin typeface="Public Sans"/>
              </a:rPr>
              <a:t>Importing Python Libraries and Reading a CSV file into a DataFrame, then displaying the column names, data types, and shape of the DataFrame.</a:t>
            </a:r>
          </a:p>
        </p:txBody>
      </p:sp>
      <p:sp>
        <p:nvSpPr>
          <p:cNvPr name="Freeform 10" id="10"/>
          <p:cNvSpPr/>
          <p:nvPr/>
        </p:nvSpPr>
        <p:spPr>
          <a:xfrm flipH="false" flipV="false" rot="0">
            <a:off x="15852355" y="0"/>
            <a:ext cx="2435645" cy="1865593"/>
          </a:xfrm>
          <a:custGeom>
            <a:avLst/>
            <a:gdLst/>
            <a:ahLst/>
            <a:cxnLst/>
            <a:rect r="r" b="b" t="t" l="l"/>
            <a:pathLst>
              <a:path h="1865593" w="2435645">
                <a:moveTo>
                  <a:pt x="0" y="0"/>
                </a:moveTo>
                <a:lnTo>
                  <a:pt x="2435645" y="0"/>
                </a:lnTo>
                <a:lnTo>
                  <a:pt x="2435645" y="1865593"/>
                </a:lnTo>
                <a:lnTo>
                  <a:pt x="0" y="1865593"/>
                </a:lnTo>
                <a:lnTo>
                  <a:pt x="0" y="0"/>
                </a:lnTo>
                <a:close/>
              </a:path>
            </a:pathLst>
          </a:custGeom>
          <a:blipFill>
            <a:blip r:embed="rId5"/>
            <a:stretch>
              <a:fillRect l="-4953" t="0" r="-4953" b="0"/>
            </a:stretch>
          </a:blipFill>
        </p:spPr>
      </p:sp>
      <p:sp>
        <p:nvSpPr>
          <p:cNvPr name="Freeform 11" id="11"/>
          <p:cNvSpPr/>
          <p:nvPr/>
        </p:nvSpPr>
        <p:spPr>
          <a:xfrm flipH="false" flipV="false" rot="0">
            <a:off x="6850324" y="-789525"/>
            <a:ext cx="3202278" cy="2005426"/>
          </a:xfrm>
          <a:custGeom>
            <a:avLst/>
            <a:gdLst/>
            <a:ahLst/>
            <a:cxnLst/>
            <a:rect r="r" b="b" t="t" l="l"/>
            <a:pathLst>
              <a:path h="2005426" w="3202278">
                <a:moveTo>
                  <a:pt x="0" y="0"/>
                </a:moveTo>
                <a:lnTo>
                  <a:pt x="3202278" y="0"/>
                </a:lnTo>
                <a:lnTo>
                  <a:pt x="3202278" y="2005427"/>
                </a:lnTo>
                <a:lnTo>
                  <a:pt x="0" y="20054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706659" y="9791272"/>
            <a:ext cx="3059829" cy="751049"/>
          </a:xfrm>
          <a:custGeom>
            <a:avLst/>
            <a:gdLst/>
            <a:ahLst/>
            <a:cxnLst/>
            <a:rect r="r" b="b" t="t" l="l"/>
            <a:pathLst>
              <a:path h="751049" w="3059829">
                <a:moveTo>
                  <a:pt x="0" y="0"/>
                </a:moveTo>
                <a:lnTo>
                  <a:pt x="3059830" y="0"/>
                </a:lnTo>
                <a:lnTo>
                  <a:pt x="3059830" y="751049"/>
                </a:lnTo>
                <a:lnTo>
                  <a:pt x="0" y="7510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4747568">
            <a:off x="-2672915" y="2626348"/>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4" id="14"/>
          <p:cNvSpPr/>
          <p:nvPr/>
        </p:nvSpPr>
        <p:spPr>
          <a:xfrm flipH="false" flipV="false" rot="0">
            <a:off x="16784040" y="9258300"/>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858270" y="1028700"/>
            <a:ext cx="10851487" cy="8589832"/>
          </a:xfrm>
          <a:custGeom>
            <a:avLst/>
            <a:gdLst/>
            <a:ahLst/>
            <a:cxnLst/>
            <a:rect r="r" b="b" t="t" l="l"/>
            <a:pathLst>
              <a:path h="8589832" w="10851487">
                <a:moveTo>
                  <a:pt x="0" y="0"/>
                </a:moveTo>
                <a:lnTo>
                  <a:pt x="10851487" y="0"/>
                </a:lnTo>
                <a:lnTo>
                  <a:pt x="10851487" y="8589832"/>
                </a:lnTo>
                <a:lnTo>
                  <a:pt x="0" y="8589832"/>
                </a:lnTo>
                <a:lnTo>
                  <a:pt x="0" y="0"/>
                </a:lnTo>
                <a:close/>
              </a:path>
            </a:pathLst>
          </a:custGeom>
          <a:blipFill>
            <a:blip r:embed="rId3"/>
            <a:stretch>
              <a:fillRect l="0" t="0" r="0" b="0"/>
            </a:stretch>
          </a:blipFill>
        </p:spPr>
      </p:sp>
      <p:grpSp>
        <p:nvGrpSpPr>
          <p:cNvPr name="Group 4" id="4"/>
          <p:cNvGrpSpPr/>
          <p:nvPr/>
        </p:nvGrpSpPr>
        <p:grpSpPr>
          <a:xfrm rot="0">
            <a:off x="10017470" y="1028700"/>
            <a:ext cx="7241830" cy="3455347"/>
            <a:chOff x="0" y="0"/>
            <a:chExt cx="2424262" cy="1156706"/>
          </a:xfrm>
        </p:grpSpPr>
        <p:sp>
          <p:nvSpPr>
            <p:cNvPr name="Freeform 5" id="5"/>
            <p:cNvSpPr/>
            <p:nvPr/>
          </p:nvSpPr>
          <p:spPr>
            <a:xfrm flipH="false" flipV="false" rot="0">
              <a:off x="0" y="0"/>
              <a:ext cx="2424262" cy="1156706"/>
            </a:xfrm>
            <a:custGeom>
              <a:avLst/>
              <a:gdLst/>
              <a:ahLst/>
              <a:cxnLst/>
              <a:rect r="r" b="b" t="t" l="l"/>
              <a:pathLst>
                <a:path h="1156706" w="2424262">
                  <a:moveTo>
                    <a:pt x="16036" y="0"/>
                  </a:moveTo>
                  <a:lnTo>
                    <a:pt x="2408226" y="0"/>
                  </a:lnTo>
                  <a:cubicBezTo>
                    <a:pt x="2412479" y="0"/>
                    <a:pt x="2416558" y="1689"/>
                    <a:pt x="2419565" y="4697"/>
                  </a:cubicBezTo>
                  <a:cubicBezTo>
                    <a:pt x="2422573" y="7704"/>
                    <a:pt x="2424262" y="11783"/>
                    <a:pt x="2424262" y="16036"/>
                  </a:cubicBezTo>
                  <a:lnTo>
                    <a:pt x="2424262" y="1140670"/>
                  </a:lnTo>
                  <a:cubicBezTo>
                    <a:pt x="2424262" y="1144923"/>
                    <a:pt x="2422573" y="1149002"/>
                    <a:pt x="2419565" y="1152009"/>
                  </a:cubicBezTo>
                  <a:cubicBezTo>
                    <a:pt x="2416558" y="1155016"/>
                    <a:pt x="2412479" y="1156706"/>
                    <a:pt x="2408226" y="1156706"/>
                  </a:cubicBezTo>
                  <a:lnTo>
                    <a:pt x="16036" y="1156706"/>
                  </a:lnTo>
                  <a:cubicBezTo>
                    <a:pt x="11783" y="1156706"/>
                    <a:pt x="7704" y="1155016"/>
                    <a:pt x="4697" y="1152009"/>
                  </a:cubicBezTo>
                  <a:cubicBezTo>
                    <a:pt x="1689" y="1149002"/>
                    <a:pt x="0" y="1144923"/>
                    <a:pt x="0" y="1140670"/>
                  </a:cubicBezTo>
                  <a:lnTo>
                    <a:pt x="0" y="16036"/>
                  </a:lnTo>
                  <a:cubicBezTo>
                    <a:pt x="0" y="11783"/>
                    <a:pt x="1689" y="7704"/>
                    <a:pt x="4697" y="4697"/>
                  </a:cubicBezTo>
                  <a:cubicBezTo>
                    <a:pt x="7704" y="1689"/>
                    <a:pt x="11783" y="0"/>
                    <a:pt x="16036" y="0"/>
                  </a:cubicBezTo>
                  <a:close/>
                </a:path>
              </a:pathLst>
            </a:custGeom>
            <a:solidFill>
              <a:srgbClr val="8AB7E2"/>
            </a:solidFill>
          </p:spPr>
        </p:sp>
        <p:sp>
          <p:nvSpPr>
            <p:cNvPr name="TextBox 6" id="6"/>
            <p:cNvSpPr txBox="true"/>
            <p:nvPr/>
          </p:nvSpPr>
          <p:spPr>
            <a:xfrm>
              <a:off x="0" y="85725"/>
              <a:ext cx="2424262" cy="1070981"/>
            </a:xfrm>
            <a:prstGeom prst="rect">
              <a:avLst/>
            </a:prstGeom>
          </p:spPr>
          <p:txBody>
            <a:bodyPr anchor="ctr" rtlCol="false" tIns="50800" lIns="50800" bIns="50800" rIns="50800"/>
            <a:lstStyle/>
            <a:p>
              <a:pPr algn="ctr">
                <a:lnSpc>
                  <a:spcPts val="1925"/>
                </a:lnSpc>
              </a:pPr>
            </a:p>
          </p:txBody>
        </p:sp>
      </p:grpSp>
      <p:sp>
        <p:nvSpPr>
          <p:cNvPr name="TextBox 7" id="7"/>
          <p:cNvSpPr txBox="true"/>
          <p:nvPr/>
        </p:nvSpPr>
        <p:spPr>
          <a:xfrm rot="0">
            <a:off x="10938940" y="1073503"/>
            <a:ext cx="5398889" cy="778510"/>
          </a:xfrm>
          <a:prstGeom prst="rect">
            <a:avLst/>
          </a:prstGeom>
        </p:spPr>
        <p:txBody>
          <a:bodyPr anchor="t" rtlCol="false" tIns="0" lIns="0" bIns="0" rIns="0">
            <a:spAutoFit/>
          </a:bodyPr>
          <a:lstStyle/>
          <a:p>
            <a:pPr algn="ctr">
              <a:lnSpc>
                <a:spcPts val="6440"/>
              </a:lnSpc>
            </a:pPr>
            <a:r>
              <a:rPr lang="en-US" sz="4600">
                <a:solidFill>
                  <a:srgbClr val="000000"/>
                </a:solidFill>
                <a:latin typeface="DM Sans Bold"/>
              </a:rPr>
              <a:t>Univariate Analysis</a:t>
            </a:r>
          </a:p>
        </p:txBody>
      </p:sp>
      <p:sp>
        <p:nvSpPr>
          <p:cNvPr name="TextBox 8" id="8"/>
          <p:cNvSpPr txBox="true"/>
          <p:nvPr/>
        </p:nvSpPr>
        <p:spPr>
          <a:xfrm rot="0">
            <a:off x="10261239" y="1851378"/>
            <a:ext cx="6998061" cy="24720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Analyzing data where we analyze each variable individually. For categorical features, we will use bar plots to calculate the number of each category in a particular variable.</a:t>
            </a:r>
          </a:p>
        </p:txBody>
      </p:sp>
      <p:grpSp>
        <p:nvGrpSpPr>
          <p:cNvPr name="Group 9" id="9"/>
          <p:cNvGrpSpPr/>
          <p:nvPr/>
        </p:nvGrpSpPr>
        <p:grpSpPr>
          <a:xfrm rot="0">
            <a:off x="10017470" y="5858555"/>
            <a:ext cx="7241830" cy="3759976"/>
            <a:chOff x="0" y="0"/>
            <a:chExt cx="2424262" cy="1258683"/>
          </a:xfrm>
        </p:grpSpPr>
        <p:sp>
          <p:nvSpPr>
            <p:cNvPr name="Freeform 10" id="10"/>
            <p:cNvSpPr/>
            <p:nvPr/>
          </p:nvSpPr>
          <p:spPr>
            <a:xfrm flipH="false" flipV="false" rot="0">
              <a:off x="0" y="0"/>
              <a:ext cx="2424262" cy="1258683"/>
            </a:xfrm>
            <a:custGeom>
              <a:avLst/>
              <a:gdLst/>
              <a:ahLst/>
              <a:cxnLst/>
              <a:rect r="r" b="b" t="t" l="l"/>
              <a:pathLst>
                <a:path h="1258683" w="2424262">
                  <a:moveTo>
                    <a:pt x="16036" y="0"/>
                  </a:moveTo>
                  <a:lnTo>
                    <a:pt x="2408226" y="0"/>
                  </a:lnTo>
                  <a:cubicBezTo>
                    <a:pt x="2412479" y="0"/>
                    <a:pt x="2416558" y="1689"/>
                    <a:pt x="2419565" y="4697"/>
                  </a:cubicBezTo>
                  <a:cubicBezTo>
                    <a:pt x="2422573" y="7704"/>
                    <a:pt x="2424262" y="11783"/>
                    <a:pt x="2424262" y="16036"/>
                  </a:cubicBezTo>
                  <a:lnTo>
                    <a:pt x="2424262" y="1242647"/>
                  </a:lnTo>
                  <a:cubicBezTo>
                    <a:pt x="2424262" y="1246900"/>
                    <a:pt x="2422573" y="1250979"/>
                    <a:pt x="2419565" y="1253986"/>
                  </a:cubicBezTo>
                  <a:cubicBezTo>
                    <a:pt x="2416558" y="1256993"/>
                    <a:pt x="2412479" y="1258683"/>
                    <a:pt x="2408226" y="1258683"/>
                  </a:cubicBezTo>
                  <a:lnTo>
                    <a:pt x="16036" y="1258683"/>
                  </a:lnTo>
                  <a:cubicBezTo>
                    <a:pt x="11783" y="1258683"/>
                    <a:pt x="7704" y="1256993"/>
                    <a:pt x="4697" y="1253986"/>
                  </a:cubicBezTo>
                  <a:cubicBezTo>
                    <a:pt x="1689" y="1250979"/>
                    <a:pt x="0" y="1246900"/>
                    <a:pt x="0" y="1242647"/>
                  </a:cubicBezTo>
                  <a:lnTo>
                    <a:pt x="0" y="16036"/>
                  </a:lnTo>
                  <a:cubicBezTo>
                    <a:pt x="0" y="11783"/>
                    <a:pt x="1689" y="7704"/>
                    <a:pt x="4697" y="4697"/>
                  </a:cubicBezTo>
                  <a:cubicBezTo>
                    <a:pt x="7704" y="1689"/>
                    <a:pt x="11783" y="0"/>
                    <a:pt x="16036" y="0"/>
                  </a:cubicBezTo>
                  <a:close/>
                </a:path>
              </a:pathLst>
            </a:custGeom>
            <a:solidFill>
              <a:srgbClr val="8AB7E2"/>
            </a:solidFill>
          </p:spPr>
        </p:sp>
        <p:sp>
          <p:nvSpPr>
            <p:cNvPr name="TextBox 11" id="11"/>
            <p:cNvSpPr txBox="true"/>
            <p:nvPr/>
          </p:nvSpPr>
          <p:spPr>
            <a:xfrm>
              <a:off x="0" y="85725"/>
              <a:ext cx="2424262" cy="1172958"/>
            </a:xfrm>
            <a:prstGeom prst="rect">
              <a:avLst/>
            </a:prstGeom>
          </p:spPr>
          <p:txBody>
            <a:bodyPr anchor="ctr" rtlCol="false" tIns="50800" lIns="50800" bIns="50800" rIns="50800"/>
            <a:lstStyle/>
            <a:p>
              <a:pPr algn="ctr">
                <a:lnSpc>
                  <a:spcPts val="1925"/>
                </a:lnSpc>
              </a:pPr>
            </a:p>
          </p:txBody>
        </p:sp>
      </p:grpSp>
      <p:sp>
        <p:nvSpPr>
          <p:cNvPr name="TextBox 12" id="12"/>
          <p:cNvSpPr txBox="true"/>
          <p:nvPr/>
        </p:nvSpPr>
        <p:spPr>
          <a:xfrm rot="0">
            <a:off x="10139354" y="5996623"/>
            <a:ext cx="6998061" cy="3462655"/>
          </a:xfrm>
          <a:prstGeom prst="rect">
            <a:avLst/>
          </a:prstGeom>
        </p:spPr>
        <p:txBody>
          <a:bodyPr anchor="t" rtlCol="false" tIns="0" lIns="0" bIns="0" rIns="0">
            <a:spAutoFit/>
          </a:bodyPr>
          <a:lstStyle/>
          <a:p>
            <a:pPr>
              <a:lnSpc>
                <a:spcPts val="3920"/>
              </a:lnSpc>
            </a:pPr>
            <a:r>
              <a:rPr lang="en-US" sz="2800">
                <a:solidFill>
                  <a:srgbClr val="000000"/>
                </a:solidFill>
                <a:latin typeface="Public Sans"/>
              </a:rPr>
              <a:t>Target variable, i.e., Loan_Status. As it is a categorical variable, let us look at its frequency table, percentage distribution, and bar plot</a:t>
            </a:r>
          </a:p>
          <a:p>
            <a:pPr>
              <a:lnSpc>
                <a:spcPts val="3920"/>
              </a:lnSpc>
            </a:pPr>
          </a:p>
          <a:p>
            <a:pPr>
              <a:lnSpc>
                <a:spcPts val="3920"/>
              </a:lnSpc>
            </a:pPr>
            <a:r>
              <a:rPr lang="en-US" sz="2800">
                <a:solidFill>
                  <a:srgbClr val="000000"/>
                </a:solidFill>
                <a:latin typeface="Public Sans"/>
              </a:rPr>
              <a:t>422(around 69%) people out of 614 got the approval.</a:t>
            </a:r>
          </a:p>
        </p:txBody>
      </p:sp>
      <p:sp>
        <p:nvSpPr>
          <p:cNvPr name="Freeform 13" id="13"/>
          <p:cNvSpPr/>
          <p:nvPr/>
        </p:nvSpPr>
        <p:spPr>
          <a:xfrm flipH="false" flipV="false" rot="-10800000">
            <a:off x="5121373" y="-1471555"/>
            <a:ext cx="4896097" cy="2735694"/>
          </a:xfrm>
          <a:custGeom>
            <a:avLst/>
            <a:gdLst/>
            <a:ahLst/>
            <a:cxnLst/>
            <a:rect r="r" b="b" t="t" l="l"/>
            <a:pathLst>
              <a:path h="2735694" w="4896097">
                <a:moveTo>
                  <a:pt x="0" y="0"/>
                </a:moveTo>
                <a:lnTo>
                  <a:pt x="4896097" y="0"/>
                </a:lnTo>
                <a:lnTo>
                  <a:pt x="4896097" y="2735695"/>
                </a:lnTo>
                <a:lnTo>
                  <a:pt x="0" y="2735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4" id="14"/>
          <p:cNvSpPr/>
          <p:nvPr/>
        </p:nvSpPr>
        <p:spPr>
          <a:xfrm flipH="false" flipV="false" rot="0">
            <a:off x="-2107582" y="3805475"/>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DAF70oVRSRo</dc:identifier>
  <dcterms:modified xsi:type="dcterms:W3CDTF">2011-08-01T06:04:30Z</dcterms:modified>
  <cp:revision>1</cp:revision>
  <dc:title>Blue Doodle Project Presentation</dc:title>
</cp:coreProperties>
</file>